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4" r:id="rId3"/>
    <p:sldId id="275" r:id="rId4"/>
    <p:sldId id="256" r:id="rId5"/>
    <p:sldId id="260" r:id="rId6"/>
    <p:sldId id="263" r:id="rId7"/>
    <p:sldId id="265" r:id="rId8"/>
    <p:sldId id="268" r:id="rId9"/>
    <p:sldId id="269" r:id="rId10"/>
    <p:sldId id="270" r:id="rId11"/>
    <p:sldId id="271" r:id="rId12"/>
    <p:sldId id="272" r:id="rId13"/>
    <p:sldId id="27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>
      <p:cViewPr>
        <p:scale>
          <a:sx n="76" d="100"/>
          <a:sy n="76" d="100"/>
        </p:scale>
        <p:origin x="-126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94A6-266F-4A5D-B2ED-E15D1497A3F4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ADF0-0ABC-41A2-9AC3-DDA12B5AE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94A6-266F-4A5D-B2ED-E15D1497A3F4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ADF0-0ABC-41A2-9AC3-DDA12B5AE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94A6-266F-4A5D-B2ED-E15D1497A3F4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ADF0-0ABC-41A2-9AC3-DDA12B5AE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94A6-266F-4A5D-B2ED-E15D1497A3F4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ADF0-0ABC-41A2-9AC3-DDA12B5AE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94A6-266F-4A5D-B2ED-E15D1497A3F4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ADF0-0ABC-41A2-9AC3-DDA12B5AE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94A6-266F-4A5D-B2ED-E15D1497A3F4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ADF0-0ABC-41A2-9AC3-DDA12B5AE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94A6-266F-4A5D-B2ED-E15D1497A3F4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ADF0-0ABC-41A2-9AC3-DDA12B5AE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94A6-266F-4A5D-B2ED-E15D1497A3F4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ADF0-0ABC-41A2-9AC3-DDA12B5AE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94A6-266F-4A5D-B2ED-E15D1497A3F4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ADF0-0ABC-41A2-9AC3-DDA12B5AE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94A6-266F-4A5D-B2ED-E15D1497A3F4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ADF0-0ABC-41A2-9AC3-DDA12B5AE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94A6-266F-4A5D-B2ED-E15D1497A3F4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ADF0-0ABC-41A2-9AC3-DDA12B5AE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294A6-266F-4A5D-B2ED-E15D1497A3F4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CADF0-0ABC-41A2-9AC3-DDA12B5AE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7194" y="692696"/>
            <a:ext cx="6101670" cy="280076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400" b="1" spc="50" dirty="0" smtClean="0">
              <a:ln w="11430">
                <a:solidFill>
                  <a:srgbClr val="660033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</a:endParaRPr>
          </a:p>
          <a:p>
            <a:pPr algn="ctr"/>
            <a:endParaRPr lang="ru-RU" sz="4400" b="1" spc="50" dirty="0">
              <a:ln w="11430">
                <a:solidFill>
                  <a:srgbClr val="660033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</a:endParaRPr>
          </a:p>
          <a:p>
            <a:pPr algn="ctr"/>
            <a:r>
              <a:rPr lang="ru-RU" sz="4400" b="1" spc="50" dirty="0" smtClean="0">
                <a:ln w="11430">
                  <a:solidFill>
                    <a:srgbClr val="660033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Составление рассказов </a:t>
            </a:r>
          </a:p>
          <a:p>
            <a:pPr algn="ctr"/>
            <a:r>
              <a:rPr lang="ru-RU" sz="4400" b="1" spc="50" dirty="0" smtClean="0">
                <a:ln w="11430">
                  <a:solidFill>
                    <a:srgbClr val="660033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по лексическим темам</a:t>
            </a:r>
            <a:endParaRPr lang="ru-RU" sz="4400" b="1" spc="50" dirty="0" smtClean="0">
              <a:ln w="11430">
                <a:solidFill>
                  <a:srgbClr val="660033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9682" y="4304999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>
                  <a:solidFill>
                    <a:srgbClr val="660033"/>
                  </a:solidFill>
                </a:ln>
                <a:solidFill>
                  <a:srgbClr val="CC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Воспитатели</a:t>
            </a:r>
          </a:p>
          <a:p>
            <a:r>
              <a:rPr lang="ru-RU" sz="2400" b="1" spc="50" dirty="0" err="1" smtClean="0">
                <a:ln w="11430">
                  <a:solidFill>
                    <a:srgbClr val="660033"/>
                  </a:solidFill>
                </a:ln>
                <a:solidFill>
                  <a:srgbClr val="CC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Оленюк</a:t>
            </a:r>
            <a:r>
              <a:rPr lang="ru-RU" sz="2400" b="1" spc="50" dirty="0" smtClean="0">
                <a:ln w="11430">
                  <a:solidFill>
                    <a:srgbClr val="660033"/>
                  </a:solidFill>
                </a:ln>
                <a:solidFill>
                  <a:srgbClr val="CC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 С.В. </a:t>
            </a:r>
          </a:p>
          <a:p>
            <a:r>
              <a:rPr lang="ru-RU" sz="2400" b="1" spc="50" dirty="0" err="1" smtClean="0">
                <a:ln w="11430">
                  <a:solidFill>
                    <a:srgbClr val="660033"/>
                  </a:solidFill>
                </a:ln>
                <a:solidFill>
                  <a:srgbClr val="CC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Маховицкая</a:t>
            </a:r>
            <a:r>
              <a:rPr lang="ru-RU" sz="2400" b="1" spc="50" dirty="0" smtClean="0">
                <a:ln w="11430">
                  <a:solidFill>
                    <a:srgbClr val="660033"/>
                  </a:solidFill>
                </a:ln>
                <a:solidFill>
                  <a:srgbClr val="CC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 Е.Е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Группа№8\Pictures\Documents\папка\папка для составления рассказов\39f7ad79e7b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1265"/>
            <a:ext cx="8136904" cy="610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955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Группа№8\Pictures\Documents\папка\папка для составления рассказов\67f2aec2949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08912" cy="615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707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Группа№8\Pictures\Documents\папка\папка для составления рассказов\8e030c1df5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1" y="548680"/>
            <a:ext cx="8232914" cy="61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069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Группа№8\Pictures\Documents\папка\папка для составления рассказов\650686c829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2365"/>
            <a:ext cx="7992888" cy="599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602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Спасибо за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внимание!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56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</a:rPr>
              <a:t>“Учите ребёнка каким-нибудь неизвестным ему пяти словам </a:t>
            </a:r>
            <a:r>
              <a:rPr lang="ru-RU" sz="2000" b="1" dirty="0" smtClean="0">
                <a:solidFill>
                  <a:schemeClr val="tx2"/>
                </a:solidFill>
              </a:rPr>
              <a:t>– он </a:t>
            </a:r>
            <a:r>
              <a:rPr lang="ru-RU" sz="2000" b="1" dirty="0">
                <a:solidFill>
                  <a:schemeClr val="tx2"/>
                </a:solidFill>
              </a:rPr>
              <a:t>будет долго и </a:t>
            </a:r>
            <a:r>
              <a:rPr lang="ru-RU" sz="2000" b="1" dirty="0" smtClean="0">
                <a:solidFill>
                  <a:schemeClr val="tx2"/>
                </a:solidFill>
              </a:rPr>
              <a:t>напрасно мучиться, но </a:t>
            </a:r>
            <a:r>
              <a:rPr lang="ru-RU" sz="2000" b="1" dirty="0">
                <a:solidFill>
                  <a:schemeClr val="tx2"/>
                </a:solidFill>
              </a:rPr>
              <a:t>свяжите двадцать таких слов с </a:t>
            </a:r>
            <a:r>
              <a:rPr lang="ru-RU" sz="2000" b="1" dirty="0" smtClean="0">
                <a:solidFill>
                  <a:schemeClr val="tx2"/>
                </a:solidFill>
              </a:rPr>
              <a:t>картинками, и </a:t>
            </a:r>
            <a:r>
              <a:rPr lang="ru-RU" sz="2000" b="1" dirty="0">
                <a:solidFill>
                  <a:schemeClr val="tx2"/>
                </a:solidFill>
              </a:rPr>
              <a:t>он их усвоит на лету</a:t>
            </a:r>
            <a:r>
              <a:rPr lang="ru-RU" sz="2000" b="1" dirty="0" smtClean="0">
                <a:solidFill>
                  <a:schemeClr val="tx2"/>
                </a:solidFill>
              </a:rPr>
              <a:t>”</a:t>
            </a:r>
          </a:p>
          <a:p>
            <a:pPr algn="just"/>
            <a:endParaRPr lang="ru-RU" sz="2000" b="1" dirty="0">
              <a:solidFill>
                <a:schemeClr val="tx2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                                                              К</a:t>
            </a:r>
            <a:r>
              <a:rPr lang="ru-RU" sz="2000" b="1" dirty="0">
                <a:solidFill>
                  <a:schemeClr val="tx2"/>
                </a:solidFill>
              </a:rPr>
              <a:t>. Д. Ушинский</a:t>
            </a:r>
            <a:endParaRPr lang="ru-RU" sz="2000" b="1" i="0" dirty="0">
              <a:solidFill>
                <a:schemeClr val="tx2"/>
              </a:solidFill>
              <a:effectLst/>
            </a:endParaRPr>
          </a:p>
        </p:txBody>
      </p:sp>
      <p:pic>
        <p:nvPicPr>
          <p:cNvPr id="11266" name="Picture 2" descr="http://cp15.nevsepic.com.ua/237/23617/1423831718-marcel-marlier-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415" y="2708920"/>
            <a:ext cx="5125294" cy="372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73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08720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  <a:latin typeface="Arial"/>
              </a:rPr>
              <a:t>	</a:t>
            </a:r>
            <a:r>
              <a:rPr lang="ru-RU" sz="3200" b="1" dirty="0" smtClean="0">
                <a:solidFill>
                  <a:schemeClr val="tx2"/>
                </a:solidFill>
              </a:rPr>
              <a:t>Связная </a:t>
            </a:r>
            <a:r>
              <a:rPr lang="ru-RU" sz="3200" b="1" dirty="0">
                <a:solidFill>
                  <a:schemeClr val="tx2"/>
                </a:solidFill>
              </a:rPr>
              <a:t>речь является важным показателем умственных способностей ребенка и готовности его к школьному </a:t>
            </a:r>
            <a:r>
              <a:rPr lang="ru-RU" sz="3200" b="1" dirty="0" smtClean="0">
                <a:solidFill>
                  <a:schemeClr val="tx2"/>
                </a:solidFill>
              </a:rPr>
              <a:t>обучению, предлагаем вам серию </a:t>
            </a:r>
            <a:r>
              <a:rPr lang="ru-RU" sz="3200" b="1" dirty="0" err="1" smtClean="0">
                <a:solidFill>
                  <a:schemeClr val="tx2"/>
                </a:solidFill>
              </a:rPr>
              <a:t>мнемотаблиц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 smtClean="0">
                <a:solidFill>
                  <a:srgbClr val="B13F9A"/>
                </a:solidFill>
              </a:rPr>
              <a:t>для обучения </a:t>
            </a:r>
            <a:r>
              <a:rPr lang="ru-RU" sz="3200" b="1" dirty="0">
                <a:solidFill>
                  <a:srgbClr val="B13F9A"/>
                </a:solidFill>
              </a:rPr>
              <a:t>детей </a:t>
            </a:r>
            <a:r>
              <a:rPr lang="ru-RU" sz="3200" b="1" dirty="0" smtClean="0">
                <a:solidFill>
                  <a:srgbClr val="B13F9A"/>
                </a:solidFill>
              </a:rPr>
              <a:t>рассказыванию.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85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руппа№8\Pictures\Documents\папка\папка для составления рассказов\2185052d2b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8472"/>
            <a:ext cx="8280920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руппа№8\Pictures\Documents\папка\папка для составления рассказов\1c6038fa69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16632"/>
            <a:ext cx="8520947" cy="639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руппа№8\Pictures\Documents\папка\папка для составления рассказов\e0feae048a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8640960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руппа№8\Pictures\Documents\папка\папка для составления рассказов\e8a5d238d1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39"/>
            <a:ext cx="8424936" cy="631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03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Группа№8\Pictures\Documents\папка\папка для составления рассказов\eaa828ef1a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05" y="620688"/>
            <a:ext cx="7920880" cy="594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931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Группа№8\Pictures\Documents\папка\папка для составления рассказов\53291b019d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136904" cy="610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1163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52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Группа№8</cp:lastModifiedBy>
  <cp:revision>17</cp:revision>
  <dcterms:created xsi:type="dcterms:W3CDTF">2013-09-27T15:34:26Z</dcterms:created>
  <dcterms:modified xsi:type="dcterms:W3CDTF">2020-04-16T08:15:26Z</dcterms:modified>
</cp:coreProperties>
</file>