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8" r:id="rId5"/>
    <p:sldId id="269" r:id="rId6"/>
    <p:sldId id="270" r:id="rId7"/>
    <p:sldId id="266"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3F22D4F-C4B5-42F3-8FB6-474B2B516EA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F22D4F-C4B5-42F3-8FB6-474B2B516EA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F22D4F-C4B5-42F3-8FB6-474B2B516EA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8DB44C-2C54-44AB-972A-179A81CE8BA8}"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3F22D4F-C4B5-42F3-8FB6-474B2B516EA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8DB44C-2C54-44AB-972A-179A81CE8BA8}" type="datetimeFigureOut">
              <a:rPr lang="ru-RU" smtClean="0"/>
              <a:pPr/>
              <a:t>09.12.2021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F22D4F-C4B5-42F3-8FB6-474B2B516EA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eteo.crimea.ru/?page_id=24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500990" cy="1000132"/>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t>
            </a:r>
            <a:r>
              <a:rPr lang="ru-RU" sz="6700" dirty="0" smtClean="0">
                <a:latin typeface="Times New Roman" pitchFamily="18" charset="0"/>
                <a:cs typeface="Times New Roman" pitchFamily="18" charset="0"/>
              </a:rPr>
              <a:t>Осторожно</a:t>
            </a:r>
            <a:r>
              <a:rPr lang="ru-RU" dirty="0" smtClean="0"/>
              <a:t>, гололед!»</a:t>
            </a:r>
            <a:endParaRPr lang="ru-RU" dirty="0"/>
          </a:p>
        </p:txBody>
      </p:sp>
      <p:sp>
        <p:nvSpPr>
          <p:cNvPr id="3" name="Подзаголовок 2"/>
          <p:cNvSpPr>
            <a:spLocks noGrp="1"/>
          </p:cNvSpPr>
          <p:nvPr>
            <p:ph type="subTitle" idx="1"/>
          </p:nvPr>
        </p:nvSpPr>
        <p:spPr>
          <a:xfrm>
            <a:off x="4857752" y="5500702"/>
            <a:ext cx="4071966" cy="1142984"/>
          </a:xfrm>
        </p:spPr>
        <p:txBody>
          <a:bodyPr>
            <a:normAutofit fontScale="77500" lnSpcReduction="20000"/>
          </a:bodyPr>
          <a:lstStyle/>
          <a:p>
            <a:r>
              <a:rPr lang="ru-RU" dirty="0" smtClean="0"/>
              <a:t> </a:t>
            </a:r>
            <a:r>
              <a:rPr lang="ru-RU" dirty="0" smtClean="0"/>
              <a:t>Подготовила: </a:t>
            </a:r>
            <a:endParaRPr lang="ru-RU" dirty="0" smtClean="0"/>
          </a:p>
          <a:p>
            <a:r>
              <a:rPr lang="ru-RU" dirty="0" smtClean="0"/>
              <a:t>Воспитатель  2 младшей группы</a:t>
            </a:r>
          </a:p>
          <a:p>
            <a:r>
              <a:rPr lang="ru-RU" dirty="0" smtClean="0"/>
              <a:t>Филатова Е.А</a:t>
            </a:r>
            <a:endParaRPr lang="ru-RU" dirty="0"/>
          </a:p>
        </p:txBody>
      </p:sp>
      <p:pic>
        <p:nvPicPr>
          <p:cNvPr id="1026" name="Picture 2" descr="G:\надоооооооооооооооооооо\кке.jpg"/>
          <p:cNvPicPr>
            <a:picLocks noChangeAspect="1" noChangeArrowheads="1"/>
          </p:cNvPicPr>
          <p:nvPr/>
        </p:nvPicPr>
        <p:blipFill>
          <a:blip r:embed="rId2"/>
          <a:srcRect/>
          <a:stretch>
            <a:fillRect/>
          </a:stretch>
        </p:blipFill>
        <p:spPr bwMode="auto">
          <a:xfrm>
            <a:off x="1714479" y="1643050"/>
            <a:ext cx="5360079" cy="3571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3000396"/>
          </a:xfrm>
        </p:spPr>
        <p:txBody>
          <a:bodyPr>
            <a:noAutofit/>
          </a:bodyPr>
          <a:lstStyle/>
          <a:p>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Гололед и гололедица совершенно разные понятия. Первое - явление природы, второе - ее состояние.</a:t>
            </a:r>
            <a:br>
              <a:rPr lang="ru-RU" sz="1800" dirty="0" smtClean="0">
                <a:latin typeface="Times New Roman" pitchFamily="18" charset="0"/>
                <a:cs typeface="Times New Roman" pitchFamily="18" charset="0"/>
              </a:rPr>
            </a:br>
            <a:r>
              <a:rPr lang="ru-RU" sz="1800" b="1" i="1" dirty="0" smtClean="0">
                <a:solidFill>
                  <a:schemeClr val="accent3">
                    <a:lumMod val="60000"/>
                    <a:lumOff val="40000"/>
                  </a:schemeClr>
                </a:solidFill>
                <a:latin typeface="Times New Roman" pitchFamily="18" charset="0"/>
                <a:cs typeface="Times New Roman" pitchFamily="18" charset="0"/>
              </a:rPr>
              <a:t>Гололедица</a:t>
            </a:r>
            <a:r>
              <a:rPr lang="ru-RU" sz="1800" dirty="0" smtClean="0">
                <a:latin typeface="Times New Roman" pitchFamily="18" charset="0"/>
                <a:cs typeface="Times New Roman" pitchFamily="18" charset="0"/>
              </a:rPr>
              <a:t> - это лед на поверхности, который появляется при понижении температуры в результате замерзания воды образовавшейся при таянии снега и льда во время оттепели. При колебаниях температуры около нуля гололедица бывает довольно часто.</a:t>
            </a:r>
            <a:br>
              <a:rPr lang="ru-RU" sz="1800" dirty="0" smtClean="0">
                <a:latin typeface="Times New Roman" pitchFamily="18" charset="0"/>
                <a:cs typeface="Times New Roman" pitchFamily="18" charset="0"/>
              </a:rPr>
            </a:br>
            <a:r>
              <a:rPr lang="ru-RU" sz="1800" b="1" i="1" dirty="0" smtClean="0">
                <a:solidFill>
                  <a:schemeClr val="accent3">
                    <a:lumMod val="60000"/>
                    <a:lumOff val="40000"/>
                  </a:schemeClr>
                </a:solidFill>
                <a:latin typeface="Times New Roman" pitchFamily="18" charset="0"/>
                <a:cs typeface="Times New Roman" pitchFamily="18" charset="0"/>
              </a:rPr>
              <a:t>Гололед</a:t>
            </a:r>
            <a:r>
              <a:rPr lang="ru-RU" sz="1800" b="1"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это образование льда на земле, деревьях, проводах и пр., связанное с замерзанием дождя, выпадающего на холодную поверхность. Чаще всего гололед возникает при резком потеплении из изморози, когда теплый воздух проходит над сильно выхоложенной поверхностью. </a:t>
            </a:r>
          </a:p>
        </p:txBody>
      </p:sp>
      <p:pic>
        <p:nvPicPr>
          <p:cNvPr id="7" name="Содержимое 6" descr="Gololed2.jpg"/>
          <p:cNvPicPr>
            <a:picLocks noGrp="1" noChangeAspect="1"/>
          </p:cNvPicPr>
          <p:nvPr>
            <p:ph idx="1"/>
          </p:nvPr>
        </p:nvPicPr>
        <p:blipFill>
          <a:blip r:embed="rId2" cstate="print"/>
          <a:stretch>
            <a:fillRect/>
          </a:stretch>
        </p:blipFill>
        <p:spPr>
          <a:xfrm>
            <a:off x="5214942" y="4429132"/>
            <a:ext cx="3209367" cy="2143150"/>
          </a:xfrm>
        </p:spPr>
      </p:pic>
      <p:sp>
        <p:nvSpPr>
          <p:cNvPr id="6" name="Прямоугольник 5"/>
          <p:cNvSpPr/>
          <p:nvPr/>
        </p:nvSpPr>
        <p:spPr>
          <a:xfrm>
            <a:off x="1714480" y="285728"/>
            <a:ext cx="5857916" cy="646331"/>
          </a:xfrm>
          <a:prstGeom prst="rect">
            <a:avLst/>
          </a:prstGeom>
        </p:spPr>
        <p:txBody>
          <a:bodyPr wrap="square">
            <a:spAutoFit/>
          </a:bodyPr>
          <a:lstStyle/>
          <a:p>
            <a:pPr algn="ctr"/>
            <a:r>
              <a:rPr lang="ru-RU" sz="3600" b="1" i="1" dirty="0" smtClean="0">
                <a:solidFill>
                  <a:srgbClr val="7030A0"/>
                </a:solidFill>
                <a:latin typeface="Times New Roman" pitchFamily="18" charset="0"/>
                <a:cs typeface="Times New Roman" pitchFamily="18" charset="0"/>
              </a:rPr>
              <a:t>Гололед и гололедица</a:t>
            </a:r>
            <a:r>
              <a:rPr lang="ru-RU" sz="3600" b="1" dirty="0" smtClean="0">
                <a:solidFill>
                  <a:srgbClr val="7030A0"/>
                </a:solidFill>
                <a:latin typeface="Times New Roman" pitchFamily="18" charset="0"/>
                <a:cs typeface="Times New Roman" pitchFamily="18" charset="0"/>
              </a:rPr>
              <a:t>.</a:t>
            </a:r>
            <a:endParaRPr lang="ru-RU" sz="3600" b="1" dirty="0">
              <a:solidFill>
                <a:srgbClr val="7030A0"/>
              </a:solidFill>
              <a:latin typeface="Times New Roman" pitchFamily="18" charset="0"/>
              <a:cs typeface="Times New Roman" pitchFamily="18" charset="0"/>
            </a:endParaRPr>
          </a:p>
        </p:txBody>
      </p:sp>
      <p:pic>
        <p:nvPicPr>
          <p:cNvPr id="5" name="Рисунок 4" descr="https://meteoinfo.ru/images/news/2021/11/12/chernomorskoe2_crimea.jpg">
            <a:hlinkClick r:id="rId3" tgtFrame="&quot;_blank&quot;"/>
          </p:cNvPr>
          <p:cNvPicPr/>
          <p:nvPr/>
        </p:nvPicPr>
        <p:blipFill>
          <a:blip r:embed="rId4">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785786" y="4357694"/>
            <a:ext cx="2991169" cy="224853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000768"/>
            <a:ext cx="7643866" cy="561228"/>
          </a:xfrm>
        </p:spPr>
        <p:txBody>
          <a:bodyPr>
            <a:normAutofit/>
          </a:bodyPr>
          <a:lstStyle/>
          <a:p>
            <a:pPr algn="ctr"/>
            <a:r>
              <a:rPr lang="ru-RU" sz="2800" b="1" dirty="0" smtClean="0">
                <a:solidFill>
                  <a:srgbClr val="FF0000"/>
                </a:solidFill>
                <a:latin typeface="Times New Roman" pitchFamily="18" charset="0"/>
                <a:cs typeface="Times New Roman" pitchFamily="18" charset="0"/>
              </a:rPr>
              <a:t>В такую погоду надо быть очень осторожным!</a:t>
            </a:r>
            <a:endParaRPr lang="ru-RU" sz="2800" b="1" dirty="0">
              <a:solidFill>
                <a:srgbClr val="FF0000"/>
              </a:solidFill>
              <a:latin typeface="Times New Roman" pitchFamily="18" charset="0"/>
              <a:cs typeface="Times New Roman" pitchFamily="18" charset="0"/>
            </a:endParaRPr>
          </a:p>
        </p:txBody>
      </p:sp>
      <p:pic>
        <p:nvPicPr>
          <p:cNvPr id="3077" name="Picture 5" descr="G:\надоооооооооооооооооооо\укуку.jpg"/>
          <p:cNvPicPr>
            <a:picLocks noGrp="1" noChangeAspect="1" noChangeArrowheads="1"/>
          </p:cNvPicPr>
          <p:nvPr>
            <p:ph idx="1"/>
          </p:nvPr>
        </p:nvPicPr>
        <p:blipFill>
          <a:blip r:embed="rId2"/>
          <a:srcRect/>
          <a:stretch>
            <a:fillRect/>
          </a:stretch>
        </p:blipFill>
        <p:spPr bwMode="auto">
          <a:xfrm>
            <a:off x="2255788" y="3143248"/>
            <a:ext cx="4173600" cy="2714644"/>
          </a:xfrm>
          <a:prstGeom prst="rect">
            <a:avLst/>
          </a:prstGeom>
          <a:noFill/>
        </p:spPr>
      </p:pic>
      <p:sp>
        <p:nvSpPr>
          <p:cNvPr id="3078" name="Rectangle 6"/>
          <p:cNvSpPr>
            <a:spLocks noChangeArrowheads="1"/>
          </p:cNvSpPr>
          <p:nvPr/>
        </p:nvSpPr>
        <p:spPr bwMode="auto">
          <a:xfrm>
            <a:off x="571472" y="285728"/>
            <a:ext cx="7786742"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Правила  поведения на дороге и улице  в осенний – зимний периоды:</a:t>
            </a:r>
          </a:p>
          <a:p>
            <a:r>
              <a:rPr lang="ru-RU" dirty="0" smtClean="0">
                <a:latin typeface="Times New Roman" pitchFamily="18" charset="0"/>
                <a:cs typeface="Times New Roman" pitchFamily="18" charset="0"/>
              </a:rPr>
              <a:t>В гололедицу на дорогах скользко. Вполне можно упасть. Водителю трудно остановить машину (автобус). Нельзя перебегать перед близко идущим транспортом, там как водитель, если даже затормозит, машина будет на скользкой дороге передвигаться какое – то время дальше.</a:t>
            </a:r>
          </a:p>
          <a:p>
            <a:r>
              <a:rPr lang="ru-RU" dirty="0" smtClean="0">
                <a:latin typeface="Times New Roman" pitchFamily="18" charset="0"/>
                <a:cs typeface="Times New Roman" pitchFamily="18" charset="0"/>
              </a:rPr>
              <a:t>Надо терпеливо ждать, когда проедут машины. А если на переходе есть светофор, надо дождаться зелёного сигнала светофора, посмотреть, все ли машины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71582"/>
            <a:ext cx="8643998" cy="5693866"/>
          </a:xfrm>
          <a:prstGeom prst="rect">
            <a:avLst/>
          </a:prstGeom>
        </p:spPr>
        <p:txBody>
          <a:bodyPr wrap="square">
            <a:spAutoFit/>
          </a:bodyPr>
          <a:lstStyle/>
          <a:p>
            <a:pPr lvl="0" algn="ctr" fontAlgn="base">
              <a:spcBef>
                <a:spcPct val="0"/>
              </a:spcBef>
              <a:spcAft>
                <a:spcPct val="0"/>
              </a:spcAft>
            </a:pPr>
            <a:r>
              <a:rPr lang="ru-RU" sz="2000" b="1" dirty="0" smtClean="0">
                <a:solidFill>
                  <a:srgbClr val="FF0000"/>
                </a:solidFill>
                <a:latin typeface="Times New Roman" pitchFamily="18" charset="0"/>
                <a:ea typeface="Times New Roman" pitchFamily="18" charset="0"/>
                <a:cs typeface="Times New Roman" pitchFamily="18" charset="0"/>
              </a:rPr>
              <a:t>Основные правила поведения на льду</a:t>
            </a:r>
            <a:r>
              <a:rPr lang="ru-RU" sz="2000" b="1" dirty="0" smtClean="0">
                <a:solidFill>
                  <a:srgbClr val="FF0000"/>
                </a:solidFill>
                <a:latin typeface="Times New Roman" pitchFamily="18" charset="0"/>
                <a:ea typeface="Times New Roman" pitchFamily="18" charset="0"/>
                <a:cs typeface="Times New Roman" pitchFamily="18" charset="0"/>
              </a:rPr>
              <a:t>:</a:t>
            </a:r>
          </a:p>
          <a:p>
            <a:pPr lvl="0" algn="ctr" fontAlgn="base">
              <a:spcBef>
                <a:spcPct val="0"/>
              </a:spcBef>
              <a:spcAft>
                <a:spcPct val="0"/>
              </a:spcAft>
            </a:pPr>
            <a:endParaRPr lang="ru-RU" sz="2000"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1600"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На тонкий, неокрепший лед выходить ЗАПРЕЩЕНО</a:t>
            </a:r>
            <a:r>
              <a:rPr lang="ru-RU" dirty="0" smtClean="0">
                <a:solidFill>
                  <a:srgbClr val="3B4256"/>
                </a:solidFill>
                <a:latin typeface="Times New Roman" pitchFamily="18" charset="0"/>
                <a:ea typeface="Times New Roman" pitchFamily="18" charset="0"/>
                <a:cs typeface="Times New Roman" pitchFamily="18" charset="0"/>
              </a:rPr>
              <a:t>!</a:t>
            </a: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Нельзя проверять прочность льда ударом ноги. Если после первого сильного удара покажется хоть немного воды, - это означает, что лед тонкий, по нему ходить нельзя. В этом случае следует немедленно отойти по своему же следу к берегу, скользящими шагами, не отрывая ног ото льда и расставив их на ширину плеч, чтобы нагрузка распределялась на большую площадь. Точно так же поступают при предостерегающем потрескивании льда и образовании в нем трещин</a:t>
            </a:r>
            <a:r>
              <a:rPr lang="ru-RU" dirty="0" smtClean="0">
                <a:solidFill>
                  <a:srgbClr val="3B4256"/>
                </a:solidFill>
                <a:latin typeface="Times New Roman" pitchFamily="18" charset="0"/>
                <a:ea typeface="Times New Roman" pitchFamily="18" charset="0"/>
                <a:cs typeface="Times New Roman" pitchFamily="18" charset="0"/>
              </a:rPr>
              <a:t>.</a:t>
            </a: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Замерзшую реку (озеро) лучше перейти на лыжах, при этом: необходимо двигаться медленно; лыжные палки держите в руках, не накидывая петли на кисти рук, чтобы в случае опасности сразу их отбросить.</a:t>
            </a: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Если есть рюкзак, повесьте его на одно плечо, это позволит легко освободиться от груза в случае, если лед под вами провалится.</a:t>
            </a: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На замерзший водоем необходимо брать с собой прочный шнур длиной 20 - 25 метров с большой глухой петлей на конце и грузом. Груз поможет забросить шнур к провалившемуся в воду товарищу, петля нужна для того, чтобы пострадавший мог надежнее держаться, продев ее подмышки.</a:t>
            </a:r>
            <a:endParaRPr lang="ru-RU"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smtClean="0">
                <a:solidFill>
                  <a:srgbClr val="3B4256"/>
                </a:solidFill>
                <a:latin typeface="Times New Roman" pitchFamily="18" charset="0"/>
                <a:ea typeface="Times New Roman" pitchFamily="18" charset="0"/>
                <a:cs typeface="Times New Roman" pitchFamily="18" charset="0"/>
              </a:rPr>
              <a:t>·</a:t>
            </a:r>
            <a:r>
              <a:rPr lang="ru-RU" dirty="0" smtClean="0">
                <a:solidFill>
                  <a:srgbClr val="3B4256"/>
                </a:solidFill>
                <a:latin typeface="Times New Roman" pitchFamily="18" charset="0"/>
                <a:ea typeface="Times New Roman" pitchFamily="18" charset="0"/>
                <a:cs typeface="Times New Roman" pitchFamily="18" charset="0"/>
              </a:rPr>
              <a:t> Убедительная просьба родителям: </a:t>
            </a:r>
            <a:r>
              <a:rPr lang="ru-RU" b="1" i="1" dirty="0" smtClean="0">
                <a:solidFill>
                  <a:srgbClr val="FF0000"/>
                </a:solidFill>
                <a:latin typeface="Times New Roman" pitchFamily="18" charset="0"/>
                <a:ea typeface="Times New Roman" pitchFamily="18" charset="0"/>
                <a:cs typeface="Times New Roman" pitchFamily="18" charset="0"/>
              </a:rPr>
              <a:t>не отпускайте детей на лед (на рыбалку, катание на лыжах и коньках) без присмотра</a:t>
            </a:r>
            <a:r>
              <a:rPr lang="ru-RU" b="1" i="1" dirty="0" smtClean="0">
                <a:solidFill>
                  <a:srgbClr val="FF0000"/>
                </a:solidFill>
                <a:latin typeface="Times New Roman" pitchFamily="18" charset="0"/>
                <a:ea typeface="Times New Roman" pitchFamily="18" charset="0"/>
                <a:cs typeface="Times New Roman" pitchFamily="18" charset="0"/>
              </a:rPr>
              <a:t>.</a:t>
            </a:r>
            <a:endParaRPr lang="ru-RU"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28596" y="500042"/>
            <a:ext cx="8286808"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Если вы провалились под лед</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B4256"/>
                </a:solidFill>
                <a:effectLst/>
                <a:latin typeface="inherit"/>
                <a:ea typeface="Times New Roman" pitchFamily="18" charset="0"/>
                <a:cs typeface="Arial" pitchFamily="34" charset="0"/>
              </a:rPr>
              <a:t>·</a:t>
            </a:r>
            <a:r>
              <a:rPr kumimoji="0" lang="ru-RU" sz="1200" b="0" i="0" u="none" strike="noStrike" cap="none" normalizeH="0" baseline="0" dirty="0" smtClean="0">
                <a:ln>
                  <a:noFill/>
                </a:ln>
                <a:solidFill>
                  <a:srgbClr val="3B4256"/>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Широко раскиньте руки по кромкам льда, чтобы не погрузиться с головой;</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Если возможно, передвиньтесь к тому краю полыньи, где течение не увлечет вас под лед;</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Старайтесь, не обламывая кромку, без резких движений выбраться на лед, наползая грудью и поочередно вытаскивая на поверхность ноги, широко их расставив;</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Выбирайтесь из полыньи, перекатываясь, а затем двигайтесь ползком в ту сторону, откуда шли.</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При спасании человека, провалившегося под лед, необходимо:</a:t>
            </a:r>
            <a:endPar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немедленно крикнуть ему, что идете на помощь;</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приблизиться к полынье ползком, широко раскинув руки;</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подложить под себя лыжи, фанеру или доску, чтобы увеличить площадь опоры и ползти на них;</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к самому краю полыньи подползать нельзя, иначе и сами окажетесь в воде;</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ремни и шарф, любая доска, лыжи, санки помогут вам спасти человека;</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бросать связанные предметы нужно за 3-4 м до пострадавшего;</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действовать решительно и быстро;</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подать пострадавшему подручное средство, вытащить его на лед и ползком двигаться от опасной зоны.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28596" y="642918"/>
            <a:ext cx="821537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Оказание первой медицинской помощи пострадавшему на воде: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при попадании жидкости в дыхательные пути, пострадавшему необходимо очистить полость рта, уложить его животом на колено так, чтобы голова свисала к земле и, энергично нажимая на грудь и спину, удалить воду из желудка и легких;</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приступить к выполнению искусственного дыхания;</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с пострадавшего необходимо снять и отжать всю одежду, потом надеть (если нет сухой) и укутать полиэтиленом (возникает эффект парника);</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3B4256"/>
                </a:solidFill>
                <a:effectLst/>
                <a:latin typeface="Times New Roman" pitchFamily="18" charset="0"/>
                <a:ea typeface="Times New Roman" pitchFamily="18" charset="0"/>
                <a:cs typeface="Times New Roman" pitchFamily="18" charset="0"/>
              </a:rPr>
              <a:t>при общем охлаждении пострадавшего как можно быстрее доставить в теплое (отапливаемое) помещение. Немедленно вызвать скорую медицинскую помощь. Снять мокрую одежду, тепло укрыть, обложить грелками, напоить горячим чаем.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srcRect/>
          <a:stretch>
            <a:fillRect/>
          </a:stretch>
        </p:blipFill>
        <p:spPr bwMode="auto">
          <a:xfrm>
            <a:off x="3286116" y="3929066"/>
            <a:ext cx="2583136" cy="265515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500990" cy="1000132"/>
          </a:xfrm>
        </p:spPr>
        <p:txBody>
          <a:bodyPr>
            <a:noAutofit/>
          </a:bodyPr>
          <a:lstStyle/>
          <a:p>
            <a:pPr algn="ctr"/>
            <a:r>
              <a:rPr lang="ru-RU" sz="3600" b="1" dirty="0" smtClean="0">
                <a:solidFill>
                  <a:srgbClr val="FF0000"/>
                </a:solidFill>
                <a:latin typeface="Times New Roman" pitchFamily="18" charset="0"/>
                <a:cs typeface="Times New Roman" pitchFamily="18" charset="0"/>
              </a:rPr>
              <a:t>Как </a:t>
            </a:r>
            <a:r>
              <a:rPr lang="ru-RU" sz="3600" b="1" dirty="0" smtClean="0">
                <a:solidFill>
                  <a:srgbClr val="FF0000"/>
                </a:solidFill>
                <a:latin typeface="Times New Roman" pitchFamily="18" charset="0"/>
                <a:cs typeface="Times New Roman" pitchFamily="18" charset="0"/>
              </a:rPr>
              <a:t>защитить себя от </a:t>
            </a:r>
            <a:r>
              <a:rPr lang="ru-RU" sz="3600" b="1" dirty="0" err="1" smtClean="0">
                <a:solidFill>
                  <a:srgbClr val="FF0000"/>
                </a:solidFill>
                <a:latin typeface="Times New Roman" pitchFamily="18" charset="0"/>
                <a:cs typeface="Times New Roman" pitchFamily="18" charset="0"/>
              </a:rPr>
              <a:t>подений</a:t>
            </a:r>
            <a:r>
              <a:rPr lang="ru-RU" sz="3600" b="1" dirty="0" smtClean="0">
                <a:solidFill>
                  <a:srgbClr val="FF0000"/>
                </a:solidFill>
                <a:latin typeface="Times New Roman" pitchFamily="18" charset="0"/>
                <a:cs typeface="Times New Roman" pitchFamily="18" charset="0"/>
              </a:rPr>
              <a:t> и травм в гололёд</a:t>
            </a:r>
            <a:r>
              <a:rPr lang="en-US" sz="3600" b="1" dirty="0" smtClean="0">
                <a:solidFill>
                  <a:srgbClr val="FF0000"/>
                </a:solidFill>
                <a:latin typeface="Times New Roman" pitchFamily="18" charset="0"/>
                <a:cs typeface="Times New Roman" pitchFamily="18" charset="0"/>
              </a:rPr>
              <a:t>!</a:t>
            </a:r>
            <a:endParaRPr lang="ru-RU" sz="36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6215074" y="1561218"/>
            <a:ext cx="2643206" cy="188681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286116" y="4214818"/>
            <a:ext cx="2643206" cy="192837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286512" y="4195252"/>
            <a:ext cx="2643206" cy="1919271"/>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14283" y="4205504"/>
            <a:ext cx="2714644" cy="1947649"/>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214678" y="1571612"/>
            <a:ext cx="2675933" cy="193833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285720" y="1571612"/>
            <a:ext cx="2643206" cy="195888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original_56430b5d644fc477578b456c_60b941c90f9a1.jpg"/>
          <p:cNvPicPr>
            <a:picLocks noGrp="1" noChangeAspect="1"/>
          </p:cNvPicPr>
          <p:nvPr>
            <p:ph idx="1"/>
          </p:nvPr>
        </p:nvPicPr>
        <p:blipFill>
          <a:blip r:embed="rId2"/>
          <a:stretch>
            <a:fillRect/>
          </a:stretch>
        </p:blipFill>
        <p:spPr>
          <a:xfrm>
            <a:off x="214282" y="285728"/>
            <a:ext cx="8704347" cy="62151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42910" y="500042"/>
            <a:ext cx="764386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3200" b="1" dirty="0" smtClean="0">
                <a:solidFill>
                  <a:srgbClr val="FF0000"/>
                </a:solidFill>
                <a:latin typeface="Times New Roman" pitchFamily="18" charset="0"/>
                <a:cs typeface="Times New Roman" pitchFamily="18" charset="0"/>
              </a:rPr>
              <a:t>БУДЬТЕ ВНИМАТЕЛЬНЫ И ОСТОРОЖНЫ!</a:t>
            </a:r>
          </a:p>
          <a:p>
            <a:pPr lvl="0" algn="ctr" fontAlgn="base">
              <a:spcBef>
                <a:spcPct val="0"/>
              </a:spcBef>
              <a:spcAft>
                <a:spcPct val="0"/>
              </a:spcAft>
            </a:pPr>
            <a:r>
              <a:rPr lang="ru-RU" sz="3200" b="1" dirty="0" smtClean="0">
                <a:solidFill>
                  <a:srgbClr val="FF0000"/>
                </a:solidFill>
                <a:latin typeface="Times New Roman" pitchFamily="18" charset="0"/>
                <a:cs typeface="Times New Roman" pitchFamily="18" charset="0"/>
              </a:rPr>
              <a:t>ТОНКИЙ </a:t>
            </a:r>
            <a:r>
              <a:rPr lang="ru-RU" sz="3200" b="1" dirty="0" smtClean="0">
                <a:solidFill>
                  <a:srgbClr val="FF0000"/>
                </a:solidFill>
                <a:latin typeface="Times New Roman" pitchFamily="18" charset="0"/>
                <a:cs typeface="Times New Roman" pitchFamily="18" charset="0"/>
              </a:rPr>
              <a:t>ЛЁД </a:t>
            </a:r>
            <a:r>
              <a:rPr lang="ru-RU" sz="3200" b="1" dirty="0" smtClean="0">
                <a:solidFill>
                  <a:srgbClr val="FF0000"/>
                </a:solidFill>
                <a:latin typeface="Times New Roman" pitchFamily="18" charset="0"/>
                <a:cs typeface="Times New Roman" pitchFamily="18" charset="0"/>
              </a:rPr>
              <a:t>ОПАСЕН!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0482" name="Picture 2" descr="G:\надоооооооооооооооооооо\кеке.jpg"/>
          <p:cNvPicPr>
            <a:picLocks noChangeAspect="1" noChangeArrowheads="1"/>
          </p:cNvPicPr>
          <p:nvPr/>
        </p:nvPicPr>
        <p:blipFill>
          <a:blip r:embed="rId2"/>
          <a:srcRect/>
          <a:stretch>
            <a:fillRect/>
          </a:stretch>
        </p:blipFill>
        <p:spPr bwMode="auto">
          <a:xfrm>
            <a:off x="2714612" y="4000504"/>
            <a:ext cx="3344569" cy="2514430"/>
          </a:xfrm>
          <a:prstGeom prst="rect">
            <a:avLst/>
          </a:prstGeom>
          <a:noFill/>
        </p:spPr>
      </p:pic>
      <p:sp>
        <p:nvSpPr>
          <p:cNvPr id="2049" name="Rectangle 1"/>
          <p:cNvSpPr>
            <a:spLocks noChangeArrowheads="1"/>
          </p:cNvSpPr>
          <p:nvPr/>
        </p:nvSpPr>
        <p:spPr bwMode="auto">
          <a:xfrm>
            <a:off x="2643174" y="2571744"/>
            <a:ext cx="292895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Справа лёд и слева лёд —</a:t>
            </a:r>
            <a:b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Гололёд, гололёд.</a:t>
            </a:r>
            <a:b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Осторожнее, народ!</a:t>
            </a:r>
            <a:b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Требует внимания лёд!</a:t>
            </a:r>
            <a:endParaRPr kumimoji="0" lang="ru-RU"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TotalTime>
  <Words>151</Words>
  <Application>Microsoft Office PowerPoint</Application>
  <PresentationFormat>Экран (4:3)</PresentationFormat>
  <Paragraphs>43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Поток</vt:lpstr>
      <vt:lpstr>   «Осторожно, гололед!»</vt:lpstr>
      <vt:lpstr>  Гололед и гололедица совершенно разные понятия. Первое - явление природы, второе - ее состояние. Гололедица - это лед на поверхности, который появляется при понижении температуры в результате замерзания воды образовавшейся при таянии снега и льда во время оттепели. При колебаниях температуры около нуля гололедица бывает довольно часто. Гололед - это образование льда на земле, деревьях, проводах и пр., связанное с замерзанием дождя, выпадающего на холодную поверхность. Чаще всего гололед возникает при резком потеплении из изморози, когда теплый воздух проходит над сильно выхоложенной поверхностью. </vt:lpstr>
      <vt:lpstr>В такую погоду надо быть очень осторожным!</vt:lpstr>
      <vt:lpstr>Слайд 4</vt:lpstr>
      <vt:lpstr>Слайд 5</vt:lpstr>
      <vt:lpstr>Слайд 6</vt:lpstr>
      <vt:lpstr>Как защитить себя от подений и травм в гололёд!</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ltlll</dc:title>
  <dc:creator>Group2</dc:creator>
  <cp:lastModifiedBy>Group2</cp:lastModifiedBy>
  <cp:revision>17</cp:revision>
  <dcterms:created xsi:type="dcterms:W3CDTF">2021-12-06T12:59:54Z</dcterms:created>
  <dcterms:modified xsi:type="dcterms:W3CDTF">2021-12-09T13:53:09Z</dcterms:modified>
</cp:coreProperties>
</file>