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2" r:id="rId3"/>
    <p:sldId id="268" r:id="rId4"/>
    <p:sldId id="285" r:id="rId5"/>
    <p:sldId id="286" r:id="rId6"/>
    <p:sldId id="262" r:id="rId7"/>
    <p:sldId id="305" r:id="rId8"/>
    <p:sldId id="288" r:id="rId9"/>
    <p:sldId id="290" r:id="rId10"/>
    <p:sldId id="291" r:id="rId11"/>
    <p:sldId id="289" r:id="rId12"/>
    <p:sldId id="303" r:id="rId13"/>
    <p:sldId id="304" r:id="rId14"/>
    <p:sldId id="293" r:id="rId15"/>
    <p:sldId id="294" r:id="rId16"/>
    <p:sldId id="295" r:id="rId17"/>
    <p:sldId id="298" r:id="rId18"/>
    <p:sldId id="297" r:id="rId19"/>
    <p:sldId id="299" r:id="rId20"/>
    <p:sldId id="257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644C5-B1DB-4B45-99DA-C5F4DE8507E7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D7B9605-E304-4A79-9A93-469D33426324}">
      <dgm:prSet phldrT="[Текст]" phldr="1"/>
      <dgm:spPr/>
      <dgm:t>
        <a:bodyPr/>
        <a:lstStyle/>
        <a:p>
          <a:endParaRPr lang="ru-RU" dirty="0"/>
        </a:p>
      </dgm:t>
    </dgm:pt>
    <dgm:pt modelId="{E17F36A6-63C5-4232-A716-8C76AD9BBFA0}" type="parTrans" cxnId="{0747FAAE-5146-44F8-91B7-FBB3AC3AE90B}">
      <dgm:prSet/>
      <dgm:spPr/>
      <dgm:t>
        <a:bodyPr/>
        <a:lstStyle/>
        <a:p>
          <a:endParaRPr lang="ru-RU"/>
        </a:p>
      </dgm:t>
    </dgm:pt>
    <dgm:pt modelId="{B969A69A-D1B5-4D13-B59F-E06DEA154E7A}" type="sibTrans" cxnId="{0747FAAE-5146-44F8-91B7-FBB3AC3AE90B}">
      <dgm:prSet/>
      <dgm:spPr/>
      <dgm:t>
        <a:bodyPr/>
        <a:lstStyle/>
        <a:p>
          <a:endParaRPr lang="ru-RU"/>
        </a:p>
      </dgm:t>
    </dgm:pt>
    <dgm:pt modelId="{62926EBF-F552-45CE-A433-E3ADD2AF611B}">
      <dgm:prSet phldrT="[Текст]"/>
      <dgm:spPr/>
      <dgm:t>
        <a:bodyPr/>
        <a:lstStyle/>
        <a:p>
          <a:r>
            <a:rPr lang="ru-RU" b="1" dirty="0" smtClean="0"/>
            <a:t>Реализация всех задач речевого развития в их взаимосвязи.</a:t>
          </a:r>
          <a:r>
            <a:rPr lang="ru-RU" dirty="0" smtClean="0"/>
            <a:t> </a:t>
          </a:r>
          <a:endParaRPr lang="ru-RU" dirty="0"/>
        </a:p>
      </dgm:t>
    </dgm:pt>
    <dgm:pt modelId="{8A1CD90C-79EE-406C-BA61-AA5D614FC540}" type="parTrans" cxnId="{F465EA5B-FD31-4D28-9E24-A4C106496275}">
      <dgm:prSet/>
      <dgm:spPr/>
      <dgm:t>
        <a:bodyPr/>
        <a:lstStyle/>
        <a:p>
          <a:endParaRPr lang="ru-RU"/>
        </a:p>
      </dgm:t>
    </dgm:pt>
    <dgm:pt modelId="{68F286B6-5B81-417F-93B0-1F6EC1934AB3}" type="sibTrans" cxnId="{F465EA5B-FD31-4D28-9E24-A4C106496275}">
      <dgm:prSet/>
      <dgm:spPr/>
      <dgm:t>
        <a:bodyPr/>
        <a:lstStyle/>
        <a:p>
          <a:endParaRPr lang="ru-RU"/>
        </a:p>
      </dgm:t>
    </dgm:pt>
    <dgm:pt modelId="{85A6C8B0-5B66-41CF-B2C6-365AE8712815}">
      <dgm:prSet phldrT="[Текст]"/>
      <dgm:spPr/>
      <dgm:t>
        <a:bodyPr/>
        <a:lstStyle/>
        <a:p>
          <a:r>
            <a:rPr lang="ru-RU" b="1" dirty="0" err="1" smtClean="0"/>
            <a:t>Деятельностный</a:t>
          </a:r>
          <a:r>
            <a:rPr lang="ru-RU" b="1" dirty="0" smtClean="0"/>
            <a:t> подход к планированию работы.</a:t>
          </a:r>
          <a:r>
            <a:rPr lang="ru-RU" dirty="0" smtClean="0"/>
            <a:t> </a:t>
          </a:r>
          <a:endParaRPr lang="ru-RU" dirty="0"/>
        </a:p>
      </dgm:t>
    </dgm:pt>
    <dgm:pt modelId="{DD5EFC9E-3551-40AE-B7FB-F4685D77569E}" type="parTrans" cxnId="{938079B5-0C2C-48AF-9CB0-124BCBDE7678}">
      <dgm:prSet/>
      <dgm:spPr/>
      <dgm:t>
        <a:bodyPr/>
        <a:lstStyle/>
        <a:p>
          <a:endParaRPr lang="ru-RU"/>
        </a:p>
      </dgm:t>
    </dgm:pt>
    <dgm:pt modelId="{595FFC63-969D-4F36-BB3F-755DBCFABFED}" type="sibTrans" cxnId="{938079B5-0C2C-48AF-9CB0-124BCBDE7678}">
      <dgm:prSet/>
      <dgm:spPr/>
      <dgm:t>
        <a:bodyPr/>
        <a:lstStyle/>
        <a:p>
          <a:endParaRPr lang="ru-RU"/>
        </a:p>
      </dgm:t>
    </dgm:pt>
    <dgm:pt modelId="{99BB5E2B-CFB0-4520-A146-1E210C62D46C}">
      <dgm:prSet phldrT="[Текст]"/>
      <dgm:spPr/>
      <dgm:t>
        <a:bodyPr/>
        <a:lstStyle/>
        <a:p>
          <a:r>
            <a:rPr lang="ru-RU" b="1" dirty="0" smtClean="0"/>
            <a:t>Последовательное нарастание требований к речи детей.</a:t>
          </a:r>
          <a:r>
            <a:rPr lang="ru-RU" dirty="0" smtClean="0"/>
            <a:t> </a:t>
          </a:r>
          <a:endParaRPr lang="ru-RU" dirty="0"/>
        </a:p>
      </dgm:t>
    </dgm:pt>
    <dgm:pt modelId="{F5B9D910-48CE-4741-8822-5EE628C4F8E7}" type="parTrans" cxnId="{B0FC9C52-6F5B-45D6-99D0-73A7A28EE547}">
      <dgm:prSet/>
      <dgm:spPr/>
      <dgm:t>
        <a:bodyPr/>
        <a:lstStyle/>
        <a:p>
          <a:endParaRPr lang="ru-RU"/>
        </a:p>
      </dgm:t>
    </dgm:pt>
    <dgm:pt modelId="{1D6DA95B-19C3-4FC8-B847-E29B070F7814}" type="sibTrans" cxnId="{B0FC9C52-6F5B-45D6-99D0-73A7A28EE547}">
      <dgm:prSet/>
      <dgm:spPr/>
      <dgm:t>
        <a:bodyPr/>
        <a:lstStyle/>
        <a:p>
          <a:endParaRPr lang="ru-RU"/>
        </a:p>
      </dgm:t>
    </dgm:pt>
    <dgm:pt modelId="{3BD7A223-4C9B-49CC-B276-8AB9D3C252D0}">
      <dgm:prSet phldrT="[Текст]"/>
      <dgm:spPr/>
      <dgm:t>
        <a:bodyPr/>
        <a:lstStyle/>
        <a:p>
          <a:r>
            <a:rPr lang="ru-RU" b="1" dirty="0" smtClean="0"/>
            <a:t>Индивидуальный подход к детям.</a:t>
          </a:r>
          <a:r>
            <a:rPr lang="ru-RU" dirty="0" smtClean="0"/>
            <a:t> </a:t>
          </a:r>
          <a:endParaRPr lang="ru-RU" dirty="0"/>
        </a:p>
      </dgm:t>
    </dgm:pt>
    <dgm:pt modelId="{BE4D2507-CDDE-454F-B3E8-3BC27A106246}" type="parTrans" cxnId="{092A0D0D-9BDD-46F7-9286-EBA3974C394C}">
      <dgm:prSet/>
      <dgm:spPr/>
      <dgm:t>
        <a:bodyPr/>
        <a:lstStyle/>
        <a:p>
          <a:endParaRPr lang="ru-RU"/>
        </a:p>
      </dgm:t>
    </dgm:pt>
    <dgm:pt modelId="{C8A71D0E-0520-4B7B-8D21-5FEEA0E18FB4}" type="sibTrans" cxnId="{092A0D0D-9BDD-46F7-9286-EBA3974C394C}">
      <dgm:prSet/>
      <dgm:spPr/>
      <dgm:t>
        <a:bodyPr/>
        <a:lstStyle/>
        <a:p>
          <a:endParaRPr lang="ru-RU"/>
        </a:p>
      </dgm:t>
    </dgm:pt>
    <dgm:pt modelId="{593831D3-528C-4B31-97A8-E4D1F91D93FA}">
      <dgm:prSet phldrT="[Текст]" phldr="1"/>
      <dgm:spPr/>
      <dgm:t>
        <a:bodyPr/>
        <a:lstStyle/>
        <a:p>
          <a:endParaRPr lang="ru-RU"/>
        </a:p>
      </dgm:t>
    </dgm:pt>
    <dgm:pt modelId="{2DBAC54E-EA7A-416F-B66F-0360C2FC5FD6}" type="parTrans" cxnId="{5FF30036-61BE-4CC5-AFAA-686E46148D27}">
      <dgm:prSet/>
      <dgm:spPr/>
      <dgm:t>
        <a:bodyPr/>
        <a:lstStyle/>
        <a:p>
          <a:endParaRPr lang="ru-RU"/>
        </a:p>
      </dgm:t>
    </dgm:pt>
    <dgm:pt modelId="{63C37D36-FB9D-4B3C-9984-9A0775BA4AD2}" type="sibTrans" cxnId="{5FF30036-61BE-4CC5-AFAA-686E46148D27}">
      <dgm:prSet/>
      <dgm:spPr/>
      <dgm:t>
        <a:bodyPr/>
        <a:lstStyle/>
        <a:p>
          <a:endParaRPr lang="ru-RU"/>
        </a:p>
      </dgm:t>
    </dgm:pt>
    <dgm:pt modelId="{F071DCE2-620A-4A9C-AA09-EB4EC276645B}">
      <dgm:prSet phldrT="[Текст]"/>
      <dgm:spPr/>
      <dgm:t>
        <a:bodyPr/>
        <a:lstStyle/>
        <a:p>
          <a:r>
            <a:rPr lang="ru-RU" b="1" dirty="0" smtClean="0"/>
            <a:t>Учет конкретных условий.</a:t>
          </a:r>
          <a:r>
            <a:rPr lang="ru-RU" dirty="0" smtClean="0"/>
            <a:t> </a:t>
          </a:r>
          <a:endParaRPr lang="ru-RU" dirty="0"/>
        </a:p>
      </dgm:t>
    </dgm:pt>
    <dgm:pt modelId="{DBE3126A-B075-4FE4-9FDE-15780CF42682}" type="parTrans" cxnId="{B6BC7DEA-9360-4C88-B1BF-6812729ECD41}">
      <dgm:prSet/>
      <dgm:spPr/>
      <dgm:t>
        <a:bodyPr/>
        <a:lstStyle/>
        <a:p>
          <a:endParaRPr lang="ru-RU"/>
        </a:p>
      </dgm:t>
    </dgm:pt>
    <dgm:pt modelId="{EA5E4919-26AB-45F4-9667-298917473688}" type="sibTrans" cxnId="{B6BC7DEA-9360-4C88-B1BF-6812729ECD41}">
      <dgm:prSet/>
      <dgm:spPr/>
      <dgm:t>
        <a:bodyPr/>
        <a:lstStyle/>
        <a:p>
          <a:endParaRPr lang="ru-RU"/>
        </a:p>
      </dgm:t>
    </dgm:pt>
    <dgm:pt modelId="{14628604-E74E-437A-A488-79DF6A9CBDB6}">
      <dgm:prSet phldrT="[Текст]"/>
      <dgm:spPr/>
      <dgm:t>
        <a:bodyPr/>
        <a:lstStyle/>
        <a:p>
          <a:r>
            <a:rPr lang="ru-RU" b="1" dirty="0" smtClean="0"/>
            <a:t>Систематичность педагогического воздействия на речь.</a:t>
          </a:r>
          <a:endParaRPr lang="ru-RU" dirty="0"/>
        </a:p>
      </dgm:t>
    </dgm:pt>
    <dgm:pt modelId="{A1A62F5C-0ADF-4595-8053-B2A576C27489}" type="parTrans" cxnId="{269CD987-B5D9-48E3-BC48-11819CBD9679}">
      <dgm:prSet/>
      <dgm:spPr/>
      <dgm:t>
        <a:bodyPr/>
        <a:lstStyle/>
        <a:p>
          <a:endParaRPr lang="ru-RU"/>
        </a:p>
      </dgm:t>
    </dgm:pt>
    <dgm:pt modelId="{01373A55-C6E3-46FA-AC83-176B9D01CD1D}" type="sibTrans" cxnId="{269CD987-B5D9-48E3-BC48-11819CBD9679}">
      <dgm:prSet/>
      <dgm:spPr/>
      <dgm:t>
        <a:bodyPr/>
        <a:lstStyle/>
        <a:p>
          <a:endParaRPr lang="ru-RU"/>
        </a:p>
      </dgm:t>
    </dgm:pt>
    <dgm:pt modelId="{7ADAA4BB-EBEF-4318-A4F2-E8A7E754B3E2}">
      <dgm:prSet phldrT="[Текст]" phldr="1"/>
      <dgm:spPr/>
      <dgm:t>
        <a:bodyPr/>
        <a:lstStyle/>
        <a:p>
          <a:endParaRPr lang="ru-RU" dirty="0"/>
        </a:p>
      </dgm:t>
    </dgm:pt>
    <dgm:pt modelId="{190179F4-CAFE-425E-A635-88A4859733DD}" type="sibTrans" cxnId="{E973DD26-9267-4791-960F-4911C4A9CA6D}">
      <dgm:prSet/>
      <dgm:spPr/>
      <dgm:t>
        <a:bodyPr/>
        <a:lstStyle/>
        <a:p>
          <a:endParaRPr lang="ru-RU"/>
        </a:p>
      </dgm:t>
    </dgm:pt>
    <dgm:pt modelId="{417C80C4-D41D-45FF-8AEE-7A1DF83DCBA5}" type="parTrans" cxnId="{E973DD26-9267-4791-960F-4911C4A9CA6D}">
      <dgm:prSet/>
      <dgm:spPr/>
      <dgm:t>
        <a:bodyPr/>
        <a:lstStyle/>
        <a:p>
          <a:endParaRPr lang="ru-RU"/>
        </a:p>
      </dgm:t>
    </dgm:pt>
    <dgm:pt modelId="{FF557B38-F072-44B5-A8ED-BC75597FF6C4}" type="pres">
      <dgm:prSet presAssocID="{82B644C5-B1DB-4B45-99DA-C5F4DE8507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D6904-119C-4ADC-BA05-D2358397CC5D}" type="pres">
      <dgm:prSet presAssocID="{1D7B9605-E304-4A79-9A93-469D33426324}" presName="composite" presStyleCnt="0"/>
      <dgm:spPr/>
    </dgm:pt>
    <dgm:pt modelId="{8DCBE3A3-D84F-47EE-B4F8-7E4FD44CA3C0}" type="pres">
      <dgm:prSet presAssocID="{1D7B9605-E304-4A79-9A93-469D33426324}" presName="parentText" presStyleLbl="alignNode1" presStyleIdx="0" presStyleCnt="3" custScaleX="85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E2F72-470B-4462-B389-54F513C19AED}" type="pres">
      <dgm:prSet presAssocID="{1D7B9605-E304-4A79-9A93-469D33426324}" presName="descendantText" presStyleLbl="alignAcc1" presStyleIdx="0" presStyleCnt="3" custScaleX="99708" custScaleY="9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7FC68-8CBA-4899-B579-415DD6784018}" type="pres">
      <dgm:prSet presAssocID="{B969A69A-D1B5-4D13-B59F-E06DEA154E7A}" presName="sp" presStyleCnt="0"/>
      <dgm:spPr/>
    </dgm:pt>
    <dgm:pt modelId="{0F851E79-7AA6-4A10-8DFD-61DB2ACA327E}" type="pres">
      <dgm:prSet presAssocID="{7ADAA4BB-EBEF-4318-A4F2-E8A7E754B3E2}" presName="composite" presStyleCnt="0"/>
      <dgm:spPr/>
    </dgm:pt>
    <dgm:pt modelId="{CDC4B22E-3284-4CA3-806C-95269B631F7E}" type="pres">
      <dgm:prSet presAssocID="{7ADAA4BB-EBEF-4318-A4F2-E8A7E754B3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2034C-4778-49A1-8686-164AA7769529}" type="pres">
      <dgm:prSet presAssocID="{7ADAA4BB-EBEF-4318-A4F2-E8A7E754B3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CDED8-C479-48AC-BCC9-7FBC1493A612}" type="pres">
      <dgm:prSet presAssocID="{190179F4-CAFE-425E-A635-88A4859733DD}" presName="sp" presStyleCnt="0"/>
      <dgm:spPr/>
    </dgm:pt>
    <dgm:pt modelId="{ED9678CD-0899-4751-9C3B-ECA779B19C10}" type="pres">
      <dgm:prSet presAssocID="{593831D3-528C-4B31-97A8-E4D1F91D93FA}" presName="composite" presStyleCnt="0"/>
      <dgm:spPr/>
    </dgm:pt>
    <dgm:pt modelId="{A845E038-AB6A-418F-A3FC-6B19EE19A63A}" type="pres">
      <dgm:prSet presAssocID="{593831D3-528C-4B31-97A8-E4D1F91D93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8C4FB-BD6A-4BD6-9E7E-94CCC6AAF79C}" type="pres">
      <dgm:prSet presAssocID="{593831D3-528C-4B31-97A8-E4D1F91D93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2B3F7-1BA7-49BD-A8DB-71BA712ADD27}" type="presOf" srcId="{7ADAA4BB-EBEF-4318-A4F2-E8A7E754B3E2}" destId="{CDC4B22E-3284-4CA3-806C-95269B631F7E}" srcOrd="0" destOrd="0" presId="urn:microsoft.com/office/officeart/2005/8/layout/chevron2"/>
    <dgm:cxn modelId="{938079B5-0C2C-48AF-9CB0-124BCBDE7678}" srcId="{1D7B9605-E304-4A79-9A93-469D33426324}" destId="{85A6C8B0-5B66-41CF-B2C6-365AE8712815}" srcOrd="1" destOrd="0" parTransId="{DD5EFC9E-3551-40AE-B7FB-F4685D77569E}" sibTransId="{595FFC63-969D-4F36-BB3F-755DBCFABFED}"/>
    <dgm:cxn modelId="{5FF30036-61BE-4CC5-AFAA-686E46148D27}" srcId="{82B644C5-B1DB-4B45-99DA-C5F4DE8507E7}" destId="{593831D3-528C-4B31-97A8-E4D1F91D93FA}" srcOrd="2" destOrd="0" parTransId="{2DBAC54E-EA7A-416F-B66F-0360C2FC5FD6}" sibTransId="{63C37D36-FB9D-4B3C-9984-9A0775BA4AD2}"/>
    <dgm:cxn modelId="{F465EA5B-FD31-4D28-9E24-A4C106496275}" srcId="{1D7B9605-E304-4A79-9A93-469D33426324}" destId="{62926EBF-F552-45CE-A433-E3ADD2AF611B}" srcOrd="0" destOrd="0" parTransId="{8A1CD90C-79EE-406C-BA61-AA5D614FC540}" sibTransId="{68F286B6-5B81-417F-93B0-1F6EC1934AB3}"/>
    <dgm:cxn modelId="{B6BC7DEA-9360-4C88-B1BF-6812729ECD41}" srcId="{593831D3-528C-4B31-97A8-E4D1F91D93FA}" destId="{F071DCE2-620A-4A9C-AA09-EB4EC276645B}" srcOrd="0" destOrd="0" parTransId="{DBE3126A-B075-4FE4-9FDE-15780CF42682}" sibTransId="{EA5E4919-26AB-45F4-9667-298917473688}"/>
    <dgm:cxn modelId="{DB0F97C7-8318-4731-A026-6EAA2A5C4F1C}" type="presOf" srcId="{82B644C5-B1DB-4B45-99DA-C5F4DE8507E7}" destId="{FF557B38-F072-44B5-A8ED-BC75597FF6C4}" srcOrd="0" destOrd="0" presId="urn:microsoft.com/office/officeart/2005/8/layout/chevron2"/>
    <dgm:cxn modelId="{D10642CA-4263-446F-9C38-F9BFF7637366}" type="presOf" srcId="{99BB5E2B-CFB0-4520-A146-1E210C62D46C}" destId="{C8F2034C-4778-49A1-8686-164AA7769529}" srcOrd="0" destOrd="0" presId="urn:microsoft.com/office/officeart/2005/8/layout/chevron2"/>
    <dgm:cxn modelId="{B0FC9C52-6F5B-45D6-99D0-73A7A28EE547}" srcId="{7ADAA4BB-EBEF-4318-A4F2-E8A7E754B3E2}" destId="{99BB5E2B-CFB0-4520-A146-1E210C62D46C}" srcOrd="0" destOrd="0" parTransId="{F5B9D910-48CE-4741-8822-5EE628C4F8E7}" sibTransId="{1D6DA95B-19C3-4FC8-B847-E29B070F7814}"/>
    <dgm:cxn modelId="{BB4B6782-F145-440F-BB42-5A8EADA8D5FB}" type="presOf" srcId="{F071DCE2-620A-4A9C-AA09-EB4EC276645B}" destId="{1A58C4FB-BD6A-4BD6-9E7E-94CCC6AAF79C}" srcOrd="0" destOrd="0" presId="urn:microsoft.com/office/officeart/2005/8/layout/chevron2"/>
    <dgm:cxn modelId="{43107E0E-B623-458E-B40C-E9758AF3B403}" type="presOf" srcId="{1D7B9605-E304-4A79-9A93-469D33426324}" destId="{8DCBE3A3-D84F-47EE-B4F8-7E4FD44CA3C0}" srcOrd="0" destOrd="0" presId="urn:microsoft.com/office/officeart/2005/8/layout/chevron2"/>
    <dgm:cxn modelId="{269CD987-B5D9-48E3-BC48-11819CBD9679}" srcId="{593831D3-528C-4B31-97A8-E4D1F91D93FA}" destId="{14628604-E74E-437A-A488-79DF6A9CBDB6}" srcOrd="1" destOrd="0" parTransId="{A1A62F5C-0ADF-4595-8053-B2A576C27489}" sibTransId="{01373A55-C6E3-46FA-AC83-176B9D01CD1D}"/>
    <dgm:cxn modelId="{41CD3B90-15F8-421E-B790-5529EA426C11}" type="presOf" srcId="{62926EBF-F552-45CE-A433-E3ADD2AF611B}" destId="{C2CE2F72-470B-4462-B389-54F513C19AED}" srcOrd="0" destOrd="0" presId="urn:microsoft.com/office/officeart/2005/8/layout/chevron2"/>
    <dgm:cxn modelId="{8F9F26B8-DA01-4D68-9128-BAF63CA8B704}" type="presOf" srcId="{85A6C8B0-5B66-41CF-B2C6-365AE8712815}" destId="{C2CE2F72-470B-4462-B389-54F513C19AED}" srcOrd="0" destOrd="1" presId="urn:microsoft.com/office/officeart/2005/8/layout/chevron2"/>
    <dgm:cxn modelId="{0747FAAE-5146-44F8-91B7-FBB3AC3AE90B}" srcId="{82B644C5-B1DB-4B45-99DA-C5F4DE8507E7}" destId="{1D7B9605-E304-4A79-9A93-469D33426324}" srcOrd="0" destOrd="0" parTransId="{E17F36A6-63C5-4232-A716-8C76AD9BBFA0}" sibTransId="{B969A69A-D1B5-4D13-B59F-E06DEA154E7A}"/>
    <dgm:cxn modelId="{92BE8EA6-8DEA-4D00-88A9-2EFA3C5FF05F}" type="presOf" srcId="{593831D3-528C-4B31-97A8-E4D1F91D93FA}" destId="{A845E038-AB6A-418F-A3FC-6B19EE19A63A}" srcOrd="0" destOrd="0" presId="urn:microsoft.com/office/officeart/2005/8/layout/chevron2"/>
    <dgm:cxn modelId="{BF37810C-9BAE-4A3F-890A-95A7F0BBCAC7}" type="presOf" srcId="{3BD7A223-4C9B-49CC-B276-8AB9D3C252D0}" destId="{C8F2034C-4778-49A1-8686-164AA7769529}" srcOrd="0" destOrd="1" presId="urn:microsoft.com/office/officeart/2005/8/layout/chevron2"/>
    <dgm:cxn modelId="{2F3D92F6-EC3D-4EFE-9EED-212BC06161DC}" type="presOf" srcId="{14628604-E74E-437A-A488-79DF6A9CBDB6}" destId="{1A58C4FB-BD6A-4BD6-9E7E-94CCC6AAF79C}" srcOrd="0" destOrd="1" presId="urn:microsoft.com/office/officeart/2005/8/layout/chevron2"/>
    <dgm:cxn modelId="{092A0D0D-9BDD-46F7-9286-EBA3974C394C}" srcId="{7ADAA4BB-EBEF-4318-A4F2-E8A7E754B3E2}" destId="{3BD7A223-4C9B-49CC-B276-8AB9D3C252D0}" srcOrd="1" destOrd="0" parTransId="{BE4D2507-CDDE-454F-B3E8-3BC27A106246}" sibTransId="{C8A71D0E-0520-4B7B-8D21-5FEEA0E18FB4}"/>
    <dgm:cxn modelId="{E973DD26-9267-4791-960F-4911C4A9CA6D}" srcId="{82B644C5-B1DB-4B45-99DA-C5F4DE8507E7}" destId="{7ADAA4BB-EBEF-4318-A4F2-E8A7E754B3E2}" srcOrd="1" destOrd="0" parTransId="{417C80C4-D41D-45FF-8AEE-7A1DF83DCBA5}" sibTransId="{190179F4-CAFE-425E-A635-88A4859733DD}"/>
    <dgm:cxn modelId="{16E83A79-C4C4-4FD9-A306-ADB9B1AF4DB6}" type="presParOf" srcId="{FF557B38-F072-44B5-A8ED-BC75597FF6C4}" destId="{82CD6904-119C-4ADC-BA05-D2358397CC5D}" srcOrd="0" destOrd="0" presId="urn:microsoft.com/office/officeart/2005/8/layout/chevron2"/>
    <dgm:cxn modelId="{24EC7A87-0336-4170-A0A5-C773C28B16A3}" type="presParOf" srcId="{82CD6904-119C-4ADC-BA05-D2358397CC5D}" destId="{8DCBE3A3-D84F-47EE-B4F8-7E4FD44CA3C0}" srcOrd="0" destOrd="0" presId="urn:microsoft.com/office/officeart/2005/8/layout/chevron2"/>
    <dgm:cxn modelId="{D3FB7995-0B9E-4ABF-86A7-598BB4A2F01E}" type="presParOf" srcId="{82CD6904-119C-4ADC-BA05-D2358397CC5D}" destId="{C2CE2F72-470B-4462-B389-54F513C19AED}" srcOrd="1" destOrd="0" presId="urn:microsoft.com/office/officeart/2005/8/layout/chevron2"/>
    <dgm:cxn modelId="{68CBD24A-E18C-405B-8EC3-0BB6142E5C65}" type="presParOf" srcId="{FF557B38-F072-44B5-A8ED-BC75597FF6C4}" destId="{43C7FC68-8CBA-4899-B579-415DD6784018}" srcOrd="1" destOrd="0" presId="urn:microsoft.com/office/officeart/2005/8/layout/chevron2"/>
    <dgm:cxn modelId="{F3BE5BD8-3CDA-41C4-85E4-EE843FE43711}" type="presParOf" srcId="{FF557B38-F072-44B5-A8ED-BC75597FF6C4}" destId="{0F851E79-7AA6-4A10-8DFD-61DB2ACA327E}" srcOrd="2" destOrd="0" presId="urn:microsoft.com/office/officeart/2005/8/layout/chevron2"/>
    <dgm:cxn modelId="{1F230090-DEDA-498C-806E-AD56A33C3802}" type="presParOf" srcId="{0F851E79-7AA6-4A10-8DFD-61DB2ACA327E}" destId="{CDC4B22E-3284-4CA3-806C-95269B631F7E}" srcOrd="0" destOrd="0" presId="urn:microsoft.com/office/officeart/2005/8/layout/chevron2"/>
    <dgm:cxn modelId="{5DBB002E-A7FA-49D5-A77C-53F08CA11EDF}" type="presParOf" srcId="{0F851E79-7AA6-4A10-8DFD-61DB2ACA327E}" destId="{C8F2034C-4778-49A1-8686-164AA7769529}" srcOrd="1" destOrd="0" presId="urn:microsoft.com/office/officeart/2005/8/layout/chevron2"/>
    <dgm:cxn modelId="{65D36AF4-C6BE-4C72-B6B3-B7A0572BC1B8}" type="presParOf" srcId="{FF557B38-F072-44B5-A8ED-BC75597FF6C4}" destId="{8BBCDED8-C479-48AC-BCC9-7FBC1493A612}" srcOrd="3" destOrd="0" presId="urn:microsoft.com/office/officeart/2005/8/layout/chevron2"/>
    <dgm:cxn modelId="{E632B238-CA0E-4241-A437-1E857A58594D}" type="presParOf" srcId="{FF557B38-F072-44B5-A8ED-BC75597FF6C4}" destId="{ED9678CD-0899-4751-9C3B-ECA779B19C10}" srcOrd="4" destOrd="0" presId="urn:microsoft.com/office/officeart/2005/8/layout/chevron2"/>
    <dgm:cxn modelId="{2C789E24-E18A-4A79-B92D-C4B618081D72}" type="presParOf" srcId="{ED9678CD-0899-4751-9C3B-ECA779B19C10}" destId="{A845E038-AB6A-418F-A3FC-6B19EE19A63A}" srcOrd="0" destOrd="0" presId="urn:microsoft.com/office/officeart/2005/8/layout/chevron2"/>
    <dgm:cxn modelId="{DE0BB067-29E4-4DF2-B2BF-CA5F996CDCE2}" type="presParOf" srcId="{ED9678CD-0899-4751-9C3B-ECA779B19C10}" destId="{1A58C4FB-BD6A-4BD6-9E7E-94CCC6AAF7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E3A3-D84F-47EE-B4F8-7E4FD44CA3C0}">
      <dsp:nvSpPr>
        <dsp:cNvPr id="0" name=""/>
        <dsp:cNvSpPr/>
      </dsp:nvSpPr>
      <dsp:spPr>
        <a:xfrm rot="5400000">
          <a:off x="-361929" y="362636"/>
          <a:ext cx="1793411" cy="106955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535482"/>
        <a:ext cx="1069552" cy="723859"/>
      </dsp:txXfrm>
    </dsp:sp>
    <dsp:sp modelId="{C2CE2F72-470B-4462-B389-54F513C19AED}">
      <dsp:nvSpPr>
        <dsp:cNvPr id="0" name=""/>
        <dsp:cNvSpPr/>
      </dsp:nvSpPr>
      <dsp:spPr>
        <a:xfrm rot="5400000">
          <a:off x="4293308" y="-2995897"/>
          <a:ext cx="1104051" cy="71589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Реализация всех задач речевого развития в их взаимосвязи.</a:t>
          </a:r>
          <a:r>
            <a:rPr lang="ru-RU" sz="2100" kern="1200" dirty="0" smtClean="0"/>
            <a:t> 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err="1" smtClean="0"/>
            <a:t>Деятельностный</a:t>
          </a:r>
          <a:r>
            <a:rPr lang="ru-RU" sz="2100" b="1" kern="1200" dirty="0" smtClean="0"/>
            <a:t> подход к планированию работы.</a:t>
          </a:r>
          <a:r>
            <a:rPr lang="ru-RU" sz="2100" kern="1200" dirty="0" smtClean="0"/>
            <a:t> </a:t>
          </a:r>
          <a:endParaRPr lang="ru-RU" sz="2100" kern="1200" dirty="0"/>
        </a:p>
      </dsp:txBody>
      <dsp:txXfrm rot="-5400000">
        <a:off x="1265871" y="85435"/>
        <a:ext cx="7105031" cy="996261"/>
      </dsp:txXfrm>
    </dsp:sp>
    <dsp:sp modelId="{CDC4B22E-3284-4CA3-806C-95269B631F7E}">
      <dsp:nvSpPr>
        <dsp:cNvPr id="0" name=""/>
        <dsp:cNvSpPr/>
      </dsp:nvSpPr>
      <dsp:spPr>
        <a:xfrm rot="5400000">
          <a:off x="-269011" y="1870881"/>
          <a:ext cx="1793411" cy="1255388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1" y="2229563"/>
        <a:ext cx="1255388" cy="538023"/>
      </dsp:txXfrm>
    </dsp:sp>
    <dsp:sp modelId="{C8F2034C-4778-49A1-8686-164AA7769529}">
      <dsp:nvSpPr>
        <dsp:cNvPr id="0" name=""/>
        <dsp:cNvSpPr/>
      </dsp:nvSpPr>
      <dsp:spPr>
        <a:xfrm rot="5400000">
          <a:off x="4262475" y="-1405216"/>
          <a:ext cx="1165717" cy="7179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Последовательное нарастание требований к речи детей.</a:t>
          </a:r>
          <a:r>
            <a:rPr lang="ru-RU" sz="2100" kern="1200" dirty="0" smtClean="0"/>
            <a:t> 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Индивидуальный подход к детям.</a:t>
          </a:r>
          <a:r>
            <a:rPr lang="ru-RU" sz="2100" kern="1200" dirty="0" smtClean="0"/>
            <a:t> </a:t>
          </a:r>
          <a:endParaRPr lang="ru-RU" sz="2100" kern="1200" dirty="0"/>
        </a:p>
      </dsp:txBody>
      <dsp:txXfrm rot="-5400000">
        <a:off x="1255388" y="1658777"/>
        <a:ext cx="7122985" cy="1051905"/>
      </dsp:txXfrm>
    </dsp:sp>
    <dsp:sp modelId="{A845E038-AB6A-418F-A3FC-6B19EE19A63A}">
      <dsp:nvSpPr>
        <dsp:cNvPr id="0" name=""/>
        <dsp:cNvSpPr/>
      </dsp:nvSpPr>
      <dsp:spPr>
        <a:xfrm rot="5400000">
          <a:off x="-269011" y="3472045"/>
          <a:ext cx="1793411" cy="125538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1" y="3830727"/>
        <a:ext cx="1255388" cy="538023"/>
      </dsp:txXfrm>
    </dsp:sp>
    <dsp:sp modelId="{1A58C4FB-BD6A-4BD6-9E7E-94CCC6AAF79C}">
      <dsp:nvSpPr>
        <dsp:cNvPr id="0" name=""/>
        <dsp:cNvSpPr/>
      </dsp:nvSpPr>
      <dsp:spPr>
        <a:xfrm rot="5400000">
          <a:off x="4262475" y="195946"/>
          <a:ext cx="1165717" cy="7179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Учет конкретных условий.</a:t>
          </a:r>
          <a:r>
            <a:rPr lang="ru-RU" sz="2100" kern="1200" dirty="0" smtClean="0"/>
            <a:t> 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Систематичность педагогического воздействия на речь.</a:t>
          </a:r>
          <a:endParaRPr lang="ru-RU" sz="2100" kern="1200" dirty="0"/>
        </a:p>
      </dsp:txBody>
      <dsp:txXfrm rot="-5400000">
        <a:off x="1255388" y="3259939"/>
        <a:ext cx="7122985" cy="105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C0E6-FD2E-4A51-BB62-10C9CEADBB8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02D70-8057-4007-81AF-ED5D5CA55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C8DAB100-705B-4A78-941D-D521229EDF3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F1F9DD83-237D-4B2B-A0F4-13AA5906B46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228789A7-DBDB-4C63-AA85-A7E7C7505FFC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315EF9B5-E80D-452F-B7A0-E7086DB495E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F4C303A6-20E1-4F42-A7FE-145DC298ABE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3FCC9436-B988-401E-AC5C-0FB8C458F55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4632" cy="3024336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Развитие связной речи  детей дошкольного возраста посредством театрализованной деятельности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905648"/>
            <a:ext cx="4320480" cy="18996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«Начальная школа – детский сад №44» г. Белгорода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Татьяна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DSCF5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837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по РР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режимных моментах: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6413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8766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индивидуально-коррекционную работу по различным речевым задачам, дидактические развивающие игры, игры-хороводы, подвижные игры со словами;</a:t>
            </a:r>
          </a:p>
          <a:p>
            <a:pPr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первой прогулке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наблюдения за явлениями природы и общественной жизни, художественное слово, которое сопровождает самостоятельную активную речевую деятельность детей, поручения воспитателя с отчетом об их выполнении;</a:t>
            </a:r>
          </a:p>
          <a:p>
            <a:pPr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второй прогулке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индивидуально-коррекционную работу по развитию речи, игровую деятельность, выполнение трудовых поручений с отчетом об их выполнении;</a:t>
            </a:r>
          </a:p>
          <a:p>
            <a:pPr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художественно-речевую деятельность: чтение и рассказывание художественных произведений, заучивание стихов, игры-драматизации, различные виды театра, игровую деятельность, просмотр телевизионного передач, видеофильмов.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Из всех перечисленных видов работы ежедневно планируется 2 -3 вида.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7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2400" b="1" dirty="0"/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работу театрализованных игр, как средство всестороннего развития речи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536575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диалогической, монологической речи, а так же коммуникативных способностей детей.</a:t>
            </a:r>
          </a:p>
          <a:p>
            <a:pPr marL="0" indent="536575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лексико-грамматический строй речи.</a:t>
            </a:r>
          </a:p>
          <a:p>
            <a:pPr marL="0" indent="536575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выразительную речь детей (изменять высоту тона речи, темпа, ритма речи).</a:t>
            </a:r>
          </a:p>
          <a:p>
            <a:pPr marL="0" indent="536575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сказках Ш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Перро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В.Г.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русских народных сказках.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6575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творческого воображения и мышления.</a:t>
            </a:r>
          </a:p>
          <a:p>
            <a:pPr marL="0" indent="536575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положительно эмоциональное отношение к театрализованным играм, песням, танцам, игре на детских музыкальных инструментах.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11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</a:p>
          <a:p>
            <a:pPr marL="457200" indent="-457200">
              <a:buAutoNum type="arabicPeriod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книг, иллюстраций. мультфильмов по сказкам Ш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Перро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В.Г.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Русских народных сказок.</a:t>
            </a:r>
          </a:p>
          <a:p>
            <a:pPr marL="457200" indent="-457200">
              <a:buAutoNum type="arabicPeriod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  сказок.</a:t>
            </a:r>
          </a:p>
          <a:p>
            <a:pPr marL="457200" indent="-457200">
              <a:buAutoNum type="arabicPeriod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«В мире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сказок», и другие.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9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библиотеку. Тема «Что такое сказки?».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книжек-малышек.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«Мой любимый сказочный герой».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«Знакомьтесь –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Ш.Перро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«Знакомьтесь – В.Г.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 в книжном уголке группы, рассматривание иллюстраций, чтение сказок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Ш.Перро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В.Г.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по сказкам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Ш.Перро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В.Г.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сказок для постановка спектакля.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ролей.</a:t>
            </a:r>
          </a:p>
          <a:p>
            <a:pPr marL="0" indent="358775" algn="just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декораций, костюмов.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33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42913" y="500063"/>
            <a:ext cx="82438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Georgia" pitchFamily="18" charset="0"/>
              </a:rPr>
              <a:t>Речь ребенка и различные виды театра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628775"/>
            <a:ext cx="47879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39725"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  <a:latin typeface="Georgia" pitchFamily="18" charset="0"/>
              </a:rPr>
              <a:t>			Пальчиковый    театр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FF0066"/>
                </a:solidFill>
                <a:latin typeface="Georgia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	внимания, памяти;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FF0066"/>
                </a:solidFill>
                <a:latin typeface="Georgia" pitchFamily="18" charset="0"/>
              </a:rPr>
              <a:t>		</a:t>
            </a: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формирует 	пространственные 	представления;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FF0066"/>
                </a:solidFill>
                <a:latin typeface="Georgia" pitchFamily="18" charset="0"/>
              </a:rPr>
              <a:t>		</a:t>
            </a: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	точность, выразительность, 	координацию движений;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FF0066"/>
                </a:solidFill>
                <a:latin typeface="Georgia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 	повышает 	работоспособность, тонус 	коры головного мозга.</a:t>
            </a:r>
          </a:p>
        </p:txBody>
      </p:sp>
      <p:pic>
        <p:nvPicPr>
          <p:cNvPr id="6" name="Рисунок 5" descr="E:\АПО Савина\АПО Марковой Т.А\IMG-2bf600d7d9778c298fd6af916292f915-V (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8" r="34244"/>
          <a:stretch/>
        </p:blipFill>
        <p:spPr bwMode="auto">
          <a:xfrm>
            <a:off x="5940152" y="1052736"/>
            <a:ext cx="2976970" cy="294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 descr="G:\DCIM\101PHOTO\SAM_46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13" y="3356992"/>
            <a:ext cx="3691607" cy="309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8852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42913" y="620713"/>
            <a:ext cx="82423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Georgia" pitchFamily="18" charset="0"/>
              </a:rPr>
              <a:t>Театр картинок и фланелеграф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79464" y="1700808"/>
            <a:ext cx="3400425" cy="136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5" name="Picture 10" descr="DSCF52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49593"/>
            <a:ext cx="3888432" cy="2917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SCF5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53" y="3717032"/>
            <a:ext cx="3511981" cy="2632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918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42913" y="642938"/>
            <a:ext cx="8243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перчатке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908050"/>
            <a:ext cx="40386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9725" indent="-339725" eaLnBrk="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endParaRPr lang="ru-RU" altLang="ru-RU" sz="2000" b="1" dirty="0">
              <a:solidFill>
                <a:srgbClr val="000000"/>
              </a:solidFill>
              <a:latin typeface="Georgia" pitchFamily="18" charset="0"/>
            </a:endParaRPr>
          </a:p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endParaRPr lang="ru-RU" altLang="ru-RU" sz="2000" b="1" dirty="0">
              <a:solidFill>
                <a:srgbClr val="000000"/>
              </a:solidFill>
              <a:latin typeface="Georgia" pitchFamily="18" charset="0"/>
            </a:endParaRPr>
          </a:p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SzPct val="45000"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57313"/>
            <a:ext cx="4464050" cy="4824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9164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600" decel="100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6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6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6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42913" y="571500"/>
            <a:ext cx="82438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1963" y="1079500"/>
            <a:ext cx="2895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39725"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000066"/>
                </a:solidFill>
                <a:latin typeface="Verdana" pitchFamily="34" charset="0"/>
              </a:rPr>
              <a:t>   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	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19460" name="Picture 5" descr="G:\DCIM\101PHOTO\SAM_4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714500"/>
            <a:ext cx="5429250" cy="407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687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9350" y="500063"/>
            <a:ext cx="67056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Georgia" pitchFamily="18" charset="0"/>
              </a:rPr>
              <a:t>Игры -драматизации </a:t>
            </a:r>
            <a:r>
              <a:rPr lang="ru-RU" altLang="ru-RU" b="1" dirty="0">
                <a:solidFill>
                  <a:schemeClr val="tx1"/>
                </a:solidFill>
                <a:latin typeface="Georgia" pitchFamily="18" charset="0"/>
              </a:rPr>
              <a:t>– по </a:t>
            </a:r>
            <a:r>
              <a:rPr lang="ru-RU" altLang="ru-RU" b="1" dirty="0" smtClean="0">
                <a:solidFill>
                  <a:schemeClr val="tx1"/>
                </a:solidFill>
                <a:latin typeface="Georgia" pitchFamily="18" charset="0"/>
              </a:rPr>
              <a:t>сказкам  </a:t>
            </a:r>
            <a:r>
              <a:rPr lang="ru-RU" altLang="ru-RU" b="1" dirty="0">
                <a:solidFill>
                  <a:schemeClr val="tx1"/>
                </a:solidFill>
                <a:latin typeface="Georgia" pitchFamily="18" charset="0"/>
              </a:rPr>
              <a:t>«Колобок</a:t>
            </a:r>
            <a:r>
              <a:rPr lang="ru-RU" altLang="ru-RU" b="1" dirty="0" smtClean="0">
                <a:solidFill>
                  <a:schemeClr val="tx1"/>
                </a:solidFill>
                <a:latin typeface="Georgia" pitchFamily="18" charset="0"/>
              </a:rPr>
              <a:t>», «Красная Шапочка», «Колосок», «Кто сказа «Мяу»?</a:t>
            </a:r>
            <a:r>
              <a:rPr lang="ru-RU" altLang="ru-RU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dirty="0">
                <a:solidFill>
                  <a:srgbClr val="000066"/>
                </a:solidFill>
                <a:latin typeface="Georgia" pitchFamily="18" charset="0"/>
              </a:rPr>
              <a:t>Самый «разговорный»</a:t>
            </a:r>
            <a:br>
              <a:rPr lang="ru-RU" altLang="ru-RU" dirty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altLang="ru-RU" dirty="0">
                <a:solidFill>
                  <a:srgbClr val="000066"/>
                </a:solidFill>
                <a:latin typeface="Georgia" pitchFamily="18" charset="0"/>
              </a:rPr>
              <a:t>вид театрализованной</a:t>
            </a:r>
            <a:br>
              <a:rPr lang="ru-RU" altLang="ru-RU" dirty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altLang="ru-RU" dirty="0">
                <a:solidFill>
                  <a:srgbClr val="000066"/>
                </a:solidFill>
                <a:latin typeface="Georgia" pitchFamily="18" charset="0"/>
              </a:rPr>
              <a:t>деятельности.</a:t>
            </a:r>
            <a:br>
              <a:rPr lang="ru-RU" altLang="ru-RU" dirty="0">
                <a:solidFill>
                  <a:srgbClr val="000066"/>
                </a:solidFill>
                <a:latin typeface="Georgia" pitchFamily="18" charset="0"/>
              </a:rPr>
            </a:br>
            <a:endParaRPr lang="ru-RU" altLang="ru-RU" dirty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8" name="Рисунок 7" descr="E:\АПО Савина\АПО Марковой Т.А\апо фото\DSCN05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7" y="1196752"/>
            <a:ext cx="2872935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театр 2 гр с родителями Колобок\DSCN05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7" y="4293096"/>
            <a:ext cx="2737473" cy="214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АПО Савина\АПО Марковой Т.А\апо фото\DSCN88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0808"/>
            <a:ext cx="33843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АПО Савина\АПО Марковой Т.А\апо фото\DSCN64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98776"/>
            <a:ext cx="3168352" cy="207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:\АПО Савина\АПО Марковой Т.А\апо фото\DSCN128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01048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386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571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700" b="1" smtClean="0">
                <a:solidFill>
                  <a:schemeClr val="tx1"/>
                </a:solidFill>
                <a:latin typeface="Georgia" pitchFamily="18" charset="0"/>
              </a:rPr>
              <a:t>Театрализованная деятельность-это</a:t>
            </a:r>
            <a:r>
              <a:rPr lang="ru-RU" altLang="ru-RU" sz="2800" b="1" smtClean="0">
                <a:solidFill>
                  <a:schemeClr val="tx1"/>
                </a:solidFill>
                <a:latin typeface="Georgia" pitchFamily="18" charset="0"/>
              </a:rPr>
              <a:t>…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6868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  <a:latin typeface="Georgia" pitchFamily="18" charset="0"/>
              </a:rPr>
              <a:t>…не просто игра!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  <a:latin typeface="Georgia" pitchFamily="18" charset="0"/>
              </a:rPr>
              <a:t>  	 	Это прекрасное средство для 				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  <p:pic>
        <p:nvPicPr>
          <p:cNvPr id="4" name="Picture 5" descr="DSCF5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725267" cy="279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E:\АПО Савина\АПО Марковой Т.А\апо фото\IMG_20180221_1105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888432" cy="279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191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аналитико-синтетической активности как предпосылки обучения грамоте;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слуха.</a:t>
            </a:r>
          </a:p>
        </p:txBody>
      </p:sp>
      <p:pic>
        <p:nvPicPr>
          <p:cNvPr id="7" name="Рисунок 6" descr="st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572000" cy="178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0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Единые принципы планирования работы по РР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54546"/>
              </p:ext>
            </p:extLst>
          </p:nvPr>
        </p:nvGraphicFramePr>
        <p:xfrm>
          <a:off x="457200" y="1600200"/>
          <a:ext cx="843528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DSCN64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3990759"/>
            <a:ext cx="3744541" cy="271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SCN64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914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SCN64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2328"/>
            <a:ext cx="3744416" cy="2809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SCN64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06" y="2060848"/>
            <a:ext cx="336127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SCF50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87817"/>
            <a:ext cx="3615296" cy="2714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3707904" cy="14847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3635896" cy="53732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грамотности»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(ФГОС ДО).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b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Развитие связной речи  детей дошкольного возраста посредством театрализованной 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G:\DCIM\101PHOTO\SAM_46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889578" cy="3261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:\DCIM\101PHOTO\SAM_4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296989" cy="3880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Актуальность проблемы речевого </a:t>
            </a:r>
            <a:r>
              <a:rPr lang="ru-RU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34076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ru-RU" sz="60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60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ru-RU" sz="6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• Овладение родным языком является одним из важных приобретений ребенка в дошкольном детстве.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• В современном дошкольном образовании речь рассматривается как одна из основ воспитания и обучения детей.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• Речь – это инструмент развития высших отделов психики.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• С развитием речи связано формирование как личности в целом, так и во всех основных психических процессов.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• Обучение дошкольников родному языку должно стать одной из главных задач в подготовке детей к школе.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60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• Главной задачей развития связной речи ребенка в дошкольном возрасте является совершенствование монологической речи. Все вышеназванные виды речевой деятельности актуальны при работе над развитием связной речи детей.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16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800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</a:t>
            </a:r>
            <a:b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развивающей среды </a:t>
            </a:r>
            <a:b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учреждении: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640960" cy="445395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и систематическая работа над речевым развитием детей во всех видах детской деятельности;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развивающей предметно-пространственной среды в ДОУ;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речь взрослых;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речевом воспитании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sam_1533_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63382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АПО Савина\АПО Марковой Т.А\IMG-2bf600d7d9778c298fd6af916292f915-V (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8" r="34244"/>
          <a:stretch/>
        </p:blipFill>
        <p:spPr bwMode="auto">
          <a:xfrm>
            <a:off x="2339752" y="1076736"/>
            <a:ext cx="261286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2072972" cy="224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sam_258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466408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25_f_4bb64409cd7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241456"/>
            <a:ext cx="3006609" cy="193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1552767-c5165b0d1daada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951543"/>
            <a:ext cx="3120916" cy="2210649"/>
          </a:xfrm>
          <a:prstGeom prst="rect">
            <a:avLst/>
          </a:prstGeom>
        </p:spPr>
      </p:pic>
      <p:pic>
        <p:nvPicPr>
          <p:cNvPr id="10" name="Рисунок 9" descr="detsad-367162-14467093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4412" y="3759296"/>
            <a:ext cx="3892716" cy="2595144"/>
          </a:xfrm>
          <a:prstGeom prst="rect">
            <a:avLst/>
          </a:prstGeom>
        </p:spPr>
      </p:pic>
      <p:pic>
        <p:nvPicPr>
          <p:cNvPr id="11" name="Рисунок 10" descr="книж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2566592"/>
            <a:ext cx="2555776" cy="1916832"/>
          </a:xfrm>
          <a:prstGeom prst="rect">
            <a:avLst/>
          </a:prstGeom>
        </p:spPr>
      </p:pic>
      <p:pic>
        <p:nvPicPr>
          <p:cNvPr id="12" name="Содержимое 3" descr="117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4141419"/>
            <a:ext cx="2871456" cy="255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7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систематическая работа над речевым развитием детей во всех видах детской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Образовательная ситуация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общения</a:t>
            </a:r>
          </a:p>
          <a:p>
            <a:endParaRPr lang="ru-RU" dirty="0"/>
          </a:p>
        </p:txBody>
      </p:sp>
      <p:pic>
        <p:nvPicPr>
          <p:cNvPr id="4" name="Рисунок 3" descr="116652597_large__3_.jpg"/>
          <p:cNvPicPr>
            <a:picLocks noChangeAspect="1"/>
          </p:cNvPicPr>
          <p:nvPr/>
        </p:nvPicPr>
        <p:blipFill>
          <a:blip r:embed="rId2" cstate="print"/>
          <a:srcRect l="13277" t="8735" r="13259" b="14836"/>
          <a:stretch>
            <a:fillRect/>
          </a:stretch>
        </p:blipFill>
        <p:spPr>
          <a:xfrm>
            <a:off x="6230424" y="1988840"/>
            <a:ext cx="2736304" cy="354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31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25237"/>
            <a:ext cx="3669411" cy="342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tarvosp-300x178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356992"/>
            <a:ext cx="417508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в самостоятельной деятельности детей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ello_html_b0cba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485910" cy="26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rig_15c0931f37e3eae1d105db2fba5485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4080453" cy="3672408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998" y="3171579"/>
            <a:ext cx="5832648" cy="36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20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574</Words>
  <Application>Microsoft Office PowerPoint</Application>
  <PresentationFormat>Экран (4:3)</PresentationFormat>
  <Paragraphs>103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Развитие связной речи  детей дошкольного возраста посредством театрализованной деятельности</vt:lpstr>
      <vt:lpstr>Презентация PowerPoint</vt:lpstr>
      <vt:lpstr>Целевые ориентиры:</vt:lpstr>
      <vt:lpstr>Тема:  Развитие связной речи  детей дошкольного возраста посредством театрализованной деятельности</vt:lpstr>
      <vt:lpstr>Актуальность проблемы речевого развития</vt:lpstr>
      <vt:lpstr>Основные составляющие  речевой развивающей среды  дошкольного образовательного учреждении:</vt:lpstr>
      <vt:lpstr>Условия</vt:lpstr>
      <vt:lpstr> Целенаправленная и систематическая работа над речевым развитием детей во всех видах детской деятельности </vt:lpstr>
      <vt:lpstr>Речевое развитие в самостоятельной деятельности детей</vt:lpstr>
      <vt:lpstr>Планирование работы по РР в режимных моментах:</vt:lpstr>
      <vt:lpstr>Проектная деятельность</vt:lpstr>
      <vt:lpstr>Этапы работы над проектом</vt:lpstr>
      <vt:lpstr>2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Театрализованная деятельность-это…</vt:lpstr>
      <vt:lpstr>Единые принципы планирования работы по РР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работы по речевому развитию дошкольников</dc:title>
  <dc:creator>Sad183</dc:creator>
  <cp:lastModifiedBy>Ievleva_VA</cp:lastModifiedBy>
  <cp:revision>87</cp:revision>
  <cp:lastPrinted>2019-02-24T12:06:20Z</cp:lastPrinted>
  <dcterms:created xsi:type="dcterms:W3CDTF">2016-11-09T06:28:24Z</dcterms:created>
  <dcterms:modified xsi:type="dcterms:W3CDTF">2020-12-22T15:57:55Z</dcterms:modified>
</cp:coreProperties>
</file>