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3" r:id="rId6"/>
    <p:sldId id="275" r:id="rId7"/>
    <p:sldId id="274" r:id="rId8"/>
    <p:sldId id="260" r:id="rId9"/>
    <p:sldId id="261" r:id="rId10"/>
    <p:sldId id="262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2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99FF"/>
    <a:srgbClr val="CCFFFF"/>
    <a:srgbClr val="66FF33"/>
    <a:srgbClr val="66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68563369-E95F-4C53-A8AC-B45DEFF62871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6038DC0-5E26-460E-8755-E3466C4E55CB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96752"/>
            <a:ext cx="7560840" cy="40626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all" dirty="0" smtClean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</a:t>
            </a:r>
          </a:p>
          <a:p>
            <a:pPr algn="ctr"/>
            <a:endParaRPr lang="ru-RU" sz="72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ctr"/>
            <a:r>
              <a:rPr lang="ru-RU" sz="2000" b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Оленюк</a:t>
            </a:r>
            <a:r>
              <a:rPr lang="ru-RU" sz="2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20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2" y="389088"/>
            <a:ext cx="3577318" cy="2679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600269" cy="2700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620688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любит семечки из шишек,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ловит бедных серых мышек.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зверей она – краса!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Плутовка рыжая…</a:t>
            </a: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158" y="2204864"/>
            <a:ext cx="100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(Лиса)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0506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рыжем платьице из ситца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раскрасавица лисица.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— с белым кончиком,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краска, что ли, кончилась? 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Сашина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type="body" sz="half" idx="4294967295"/>
          </p:nvPr>
        </p:nvSpPr>
        <p:spPr>
          <a:xfrm>
            <a:off x="251520" y="3617640"/>
            <a:ext cx="828092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Бурые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 устраивают себе берлогу в потаённом, малодоступном месте. Чаще всего- под корнем вывороченного дерева или в буреломе. В ноябре медведи забираются туда и погружаются в сон. Спят медведи беспокойно. Если их что-то потревожит, они могут бросить берлогу и соорудить другую. В берлоге у медведицы рождаются медвежата, обычно 1-2, редко 3. Они очень маленькие, размером с рукавицу. Мама медведица кормит их молоком 8 мес. и даже тогда, когда она спит зимой.</a:t>
            </a:r>
          </a:p>
          <a:p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277975" cy="285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4932040" y="1052735"/>
            <a:ext cx="3960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Медведь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это-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хозяин всех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лесов.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знаете о нём?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Основную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 медведя составляют ягоды, орехи, корни, луковицы, муравьи, личинки жуков и рыба. Этим он накапливает жировой слой к зиме.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90143"/>
            <a:ext cx="4076475" cy="263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71703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Ночью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днём таскает в нору сухие листья и мягкий лесной мох. В зимней спячке ёж проводит более шести месяцев. В это время он ничего не ест и не двигается. Спит он свернувшись клубком, в логове, под глубоким сугробом, как под толстым, пушистым одеялом. И спит он так всю зиму, до весеннего солнышка.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86" y="790143"/>
            <a:ext cx="3757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Ёж. К холодам ежам надо накапливать жир, а осенью у ежей мало добычи. Черви прячутся в землю, Скрываются юркие ящерицы. Трудно находить жуков и лягушек. В ясные осенние дни ёж готовит себе тёплое гнездо для зимовки.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6345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6104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Суслики – грызуны семейства беличьих. Копают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 норки, едят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травку. Когда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зима, суслики уходят под землю.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там впадают в спячку. Зимняя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спячка сусликов может длиться до 8 месяцев.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Кстати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 время зимовки суслик спит подряд только недели три. Потом выходит из спячки на несколько часов, а потом засыпает снова.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/>
          <a:stretch/>
        </p:blipFill>
        <p:spPr>
          <a:xfrm>
            <a:off x="4788024" y="761721"/>
            <a:ext cx="3546292" cy="25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3" y="116632"/>
            <a:ext cx="4305776" cy="2870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61418"/>
            <a:ext cx="4766478" cy="2979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t="3807" r="3239" b="7218"/>
          <a:stretch/>
        </p:blipFill>
        <p:spPr>
          <a:xfrm>
            <a:off x="827584" y="3501008"/>
            <a:ext cx="4752528" cy="31630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766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Осень – пора сбора урожая (где собирают урожай?)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3111980" cy="3311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0"/>
          <a:stretch/>
        </p:blipFill>
        <p:spPr>
          <a:xfrm>
            <a:off x="971600" y="3356992"/>
            <a:ext cx="3111980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22" y="661714"/>
            <a:ext cx="45365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Сентября </a:t>
            </a:r>
          </a:p>
          <a:p>
            <a:pPr algn="ctr"/>
            <a:r>
              <a:rPr lang="ru-RU" sz="4400" b="1" cap="all" spc="0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день знаний</a:t>
            </a:r>
            <a:endParaRPr lang="ru-RU" sz="4400" b="1" cap="all" spc="0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3623447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Прозвенел первый звонок,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ребята, на урок!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девчонки и мальчишки,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Достаем тетради, книжки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скорей идём учиться,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умнее становиться!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на пути к успеху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не встретятся помехи,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все школьные деньки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ярки и легки!</a:t>
            </a:r>
            <a:b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3343275" cy="3076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6" y="4149080"/>
            <a:ext cx="6867525" cy="182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024" y="332656"/>
            <a:ext cx="402867" cy="12241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дождь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332656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заяц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1052736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туча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1776487"/>
            <a:ext cx="288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лиса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004" y="1763275"/>
            <a:ext cx="360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грибы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0393" y="1991279"/>
            <a:ext cx="2880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осень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5424" y="611020"/>
            <a:ext cx="1560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800" dirty="0" err="1" smtClean="0">
                <a:solidFill>
                  <a:srgbClr val="0070C0"/>
                </a:solidFill>
              </a:rPr>
              <a:t>ур</a:t>
            </a:r>
            <a:r>
              <a:rPr lang="ru-RU" sz="1400" spc="800" dirty="0" smtClean="0">
                <a:solidFill>
                  <a:srgbClr val="0070C0"/>
                </a:solidFill>
              </a:rPr>
              <a:t> ж  й</a:t>
            </a:r>
            <a:endParaRPr lang="ru-RU" sz="1400" spc="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4667" y="102481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850" dirty="0" smtClean="0">
                <a:solidFill>
                  <a:srgbClr val="0070C0"/>
                </a:solidFill>
              </a:rPr>
              <a:t>лис  </a:t>
            </a:r>
            <a:r>
              <a:rPr lang="ru-RU" sz="1400" spc="850" dirty="0" err="1" smtClean="0">
                <a:solidFill>
                  <a:srgbClr val="0070C0"/>
                </a:solidFill>
              </a:rPr>
              <a:t>опа</a:t>
            </a:r>
            <a:r>
              <a:rPr lang="ru-RU" sz="1400" spc="850" dirty="0" smtClean="0">
                <a:solidFill>
                  <a:srgbClr val="0070C0"/>
                </a:solidFill>
              </a:rPr>
              <a:t> </a:t>
            </a:r>
            <a:endParaRPr lang="ru-RU" sz="1400" spc="85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173818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800" dirty="0" err="1" smtClean="0">
                <a:solidFill>
                  <a:srgbClr val="0070C0"/>
                </a:solidFill>
              </a:rPr>
              <a:t>шко</a:t>
            </a:r>
            <a:endParaRPr lang="ru-RU" sz="1400" spc="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4580" y="2163407"/>
            <a:ext cx="148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pc="1080" dirty="0" smtClean="0">
                <a:solidFill>
                  <a:srgbClr val="0070C0"/>
                </a:solidFill>
              </a:rPr>
              <a:t>у л к</a:t>
            </a:r>
          </a:p>
        </p:txBody>
      </p:sp>
    </p:spTree>
    <p:extLst>
      <p:ext uri="{BB962C8B-B14F-4D97-AF65-F5344CB8AC3E}">
        <p14:creationId xmlns:p14="http://schemas.microsoft.com/office/powerpoint/2010/main" val="217210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животное впадает в спячку?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733675" cy="2395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40768"/>
            <a:ext cx="2662802" cy="239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744905" cy="2395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4825" r="17822" b="11777"/>
          <a:stretch/>
        </p:blipFill>
        <p:spPr>
          <a:xfrm>
            <a:off x="5179020" y="4005064"/>
            <a:ext cx="2744905" cy="2395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79565" y="5018385"/>
            <a:ext cx="234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Верно</a:t>
            </a:r>
            <a:r>
              <a:rPr lang="en-US" sz="3200" b="1" dirty="0" smtClean="0">
                <a:solidFill>
                  <a:srgbClr val="FF0000"/>
                </a:solidFill>
              </a:rPr>
              <a:t>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Викторина </a:t>
            </a:r>
            <a:r>
              <a:rPr lang="ru-RU" sz="2000" b="1" dirty="0">
                <a:solidFill>
                  <a:srgbClr val="C00000"/>
                </a:solidFill>
                <a:latin typeface="Constantia" pitchFamily="18" charset="0"/>
              </a:rPr>
              <a:t>"Приметы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осени«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А теперь мы вспомним приметы осени, а вернее каждого месяца, но сначала назовите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: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1.Сколько месяцев у времени года- осени. (Три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2.Перечислите осенние месяцы по порядку. (Сентябрь, октябрь, ноябрь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3.Назовите приметы сентября. (Еще ярко светит солнце, много ягод и грибов, много овощей и фруктов, еще видны насекомые, дни стоят теплые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4.Назовите приметы октября. (Часто идут дожди, листья опадают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, улетают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птицы, насекомые и дикие животные готовятся к зиме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5.Назовите приметы ноября. (Уже холодно, птицы улетели в теплые края, листья облетели, дикие животные и насекомые уже спрятались, первые заморозки и снег)</a:t>
            </a:r>
          </a:p>
        </p:txBody>
      </p:sp>
    </p:spTree>
    <p:extLst>
      <p:ext uri="{BB962C8B-B14F-4D97-AF65-F5344CB8AC3E}">
        <p14:creationId xmlns:p14="http://schemas.microsoft.com/office/powerpoint/2010/main" val="22960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0567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слова»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1.День летом длинный, а зимой.... -(короткий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2.Осень бывает ранняя, а бывает...-(поздняя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3.Медведь зверь большой, а заяц...-(маленький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4.Лес может быть густым, а может быть...-(редким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5.Цветы бывают садовые, а бывают...-(комнатные, полевые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rgbClr val="FFFFCC"/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rgbClr val="FFFFCC"/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6.Ягоды малины сладкие, а рябины...-(горькие).</a:t>
            </a:r>
          </a:p>
        </p:txBody>
      </p:sp>
    </p:spTree>
    <p:extLst>
      <p:ext uri="{BB962C8B-B14F-4D97-AF65-F5344CB8AC3E}">
        <p14:creationId xmlns:p14="http://schemas.microsoft.com/office/powerpoint/2010/main" val="22868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670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во двор идем —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сыплются дождём,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ногами шелестят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летят… летят… летят…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Пролетают паутинки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паучками в серединке,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высоко от земли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Пролетели журавли.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летит! Должно быть, это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Улетает наше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Трутнева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\Documents\img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9952" y="908720"/>
            <a:ext cx="4798517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18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44824"/>
            <a:ext cx="626469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32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3" y="692696"/>
            <a:ext cx="810969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 smtClean="0">
                <a:solidFill>
                  <a:srgbClr val="000000"/>
                </a:solidFill>
                <a:effectLst/>
                <a:latin typeface="Times New Roman Cyr"/>
              </a:rPr>
              <a:t> </a:t>
            </a:r>
            <a:r>
              <a:rPr lang="ru-RU" sz="50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Осенний месяц - сентябрь</a:t>
            </a:r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Это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 бабьего лета, когда сухо и тепло, а природа постепенно готовится к холодам. Самая грибная пора и время, когда можно понаблюдать за тем, как первые птицы готовятся к отлету в теплые края. Если посмотреть в небо, то можно увидеть, как птицы все больше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кучкуются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сбиваются в стаи. А в лесу становится тише, листья заметней желтеют и скоро начнется листопад.</a:t>
            </a:r>
          </a:p>
          <a:p>
            <a:pPr lvl="0" algn="just"/>
            <a:endParaRPr lang="ru-RU" sz="1400" b="1" dirty="0">
              <a:solidFill>
                <a:prstClr val="black"/>
              </a:solidFill>
            </a:endParaRPr>
          </a:p>
          <a:p>
            <a:pPr algn="r"/>
            <a:endParaRPr lang="ru-RU" sz="4000" dirty="0"/>
          </a:p>
          <a:p>
            <a:pPr algn="just"/>
            <a:endParaRPr lang="ru-RU" sz="50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50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1393"/>
            <a:ext cx="731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133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 descr="C:\Users\админ\Documents\img6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43486" y="3865281"/>
            <a:ext cx="3333750" cy="250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4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764704"/>
            <a:ext cx="80648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Осенний месяц – октябрь.</a:t>
            </a:r>
          </a:p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Октябрь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середина осенней поры. В старину этот месяц называли «листопадом», потому что с деревьев опадают увядшие, пожелтевшие листья. Если листья, осыпаясь, лягут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изнанкою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к урожаю и теплой зиме, лицевой стороной вверх — к холодной зиме.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октябре часто идет холодный мелкий дождь, небо заволакивают серые облака, травы от дождя буреют, цветы вянут. В народе говорят: «От осени к лету поворота нету». По ночам бывают заморозки, и лужи затягиваются корочкой льда. Но характер у этого месяца переменчивый: он и плачет, и смеется. За день погода может измениться несколько раз: то солнышко ярко светит, то дождик надоедливо моросит, а то и первые снежинки запорхают.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50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9330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42" y="3645024"/>
            <a:ext cx="3909544" cy="29321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</a:t>
            </a:r>
            <a:r>
              <a:rPr lang="ru-RU" sz="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– ноябрь.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-418207"/>
            <a:ext cx="45365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Ноябрь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– последний осенний месяц, ворота зимы и сумерки года. По народным приметам его называют листопадом,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груднем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полузимником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студнем. Ноябрьские ночи особенно темны до первого снега.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ноябре снегу много надует – хлеба в следующем году прибудет. Комары поздней осенью – признак тёплой зимы. Если листья опадают медленно – значит, морозы водворятся нескоро. Если, напротив, листопад пройдет быстро, следует ожидать ранней и холодной зимы.</a:t>
            </a:r>
          </a:p>
        </p:txBody>
      </p:sp>
    </p:spTree>
    <p:extLst>
      <p:ext uri="{BB962C8B-B14F-4D97-AF65-F5344CB8AC3E}">
        <p14:creationId xmlns:p14="http://schemas.microsoft.com/office/powerpoint/2010/main" val="467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7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5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об осени</a:t>
            </a:r>
            <a:r>
              <a:rPr lang="ru-RU" sz="5000" b="1" kern="0" dirty="0">
                <a:solidFill>
                  <a:srgbClr val="04617B"/>
                </a:solidFill>
                <a:latin typeface="Calibri"/>
              </a:rPr>
              <a:t/>
            </a:r>
            <a:br>
              <a:rPr lang="ru-RU" sz="5000" b="1" kern="0" dirty="0">
                <a:solidFill>
                  <a:srgbClr val="04617B"/>
                </a:solidFill>
                <a:latin typeface="Calibri"/>
              </a:rPr>
            </a:b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-938349"/>
            <a:ext cx="8064896" cy="697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lvl="0" indent="-27432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74320" marR="0" lvl="0" indent="-27432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ru-RU" sz="2000" kern="0" dirty="0">
              <a:solidFill>
                <a:prstClr val="black"/>
              </a:solidFill>
              <a:latin typeface="Constantia"/>
            </a:endParaRPr>
          </a:p>
          <a:p>
            <a:pPr marL="274320" marR="0" lvl="0" indent="-27432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L="274320" marR="0" lvl="0" indent="-27432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lang="ru-RU" sz="2000" kern="0" dirty="0">
              <a:solidFill>
                <a:prstClr val="black"/>
              </a:solidFill>
              <a:latin typeface="Constantia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endParaRPr lang="ru-RU" sz="2000" kern="0" dirty="0">
              <a:solidFill>
                <a:prstClr val="black"/>
              </a:solidFill>
              <a:latin typeface="Constantia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осеннее ненастье семь погод на дворе: сеет, веет, крутит, свистит и рвёт, льёт и снег метёт.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От осени к лету поворота нету.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Упал с дерева один лист — жди осени.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Сентябрь холоден, да сыт.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В сентябре одна ягода, да и та горькая рябина.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Октябрь на пегой лошади ездит.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Октябрь ни колеса, ни полоза не любит.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Ноябрь без топора мосты наводит, декабрь без гвоздя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загвазживает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Ноябрь с гвоздём, декабрь с мостом.</a:t>
            </a:r>
          </a:p>
        </p:txBody>
      </p:sp>
    </p:spTree>
    <p:extLst>
      <p:ext uri="{BB962C8B-B14F-4D97-AF65-F5344CB8AC3E}">
        <p14:creationId xmlns:p14="http://schemas.microsoft.com/office/powerpoint/2010/main" val="3926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cs typeface="Aharoni" pitchFamily="2" charset="-79"/>
              </a:rPr>
              <a:t/>
            </a:r>
            <a:br>
              <a:rPr lang="ru-RU" sz="5400" b="1" dirty="0" smtClean="0">
                <a:cs typeface="Aharoni" pitchFamily="2" charset="-79"/>
              </a:rPr>
            </a:br>
            <a:r>
              <a:rPr lang="ru-RU" sz="5400" b="1" dirty="0">
                <a:cs typeface="Aharoni" pitchFamily="2" charset="-79"/>
              </a:rPr>
              <a:t/>
            </a:r>
            <a:br>
              <a:rPr lang="ru-RU" sz="5400" b="1" dirty="0">
                <a:cs typeface="Aharoni" pitchFamily="2" charset="-79"/>
              </a:rPr>
            </a:br>
            <a:r>
              <a:rPr lang="ru-RU" sz="5400" b="1" dirty="0" smtClean="0">
                <a:cs typeface="Aharoni" pitchFamily="2" charset="-79"/>
              </a:rPr>
              <a:t/>
            </a:r>
            <a:br>
              <a:rPr lang="ru-RU" sz="5400" b="1" dirty="0" smtClean="0">
                <a:cs typeface="Aharoni" pitchFamily="2" charset="-79"/>
              </a:rPr>
            </a:br>
            <a:r>
              <a:rPr lang="ru-RU" sz="5400" b="1" dirty="0">
                <a:cs typeface="Aharoni" pitchFamily="2" charset="-79"/>
              </a:rPr>
              <a:t/>
            </a:r>
            <a:br>
              <a:rPr lang="ru-RU" sz="5400" b="1" dirty="0">
                <a:cs typeface="Aharoni" pitchFamily="2" charset="-79"/>
              </a:rPr>
            </a:br>
            <a:r>
              <a:rPr lang="ru-RU" sz="8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животных </a:t>
            </a:r>
            <a:br>
              <a:rPr lang="ru-RU" sz="8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зиме</a:t>
            </a:r>
            <a:endParaRPr lang="ru-RU" sz="80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4182"/>
          <a:stretch/>
        </p:blipFill>
        <p:spPr>
          <a:xfrm>
            <a:off x="539552" y="374344"/>
            <a:ext cx="3744417" cy="312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573016"/>
            <a:ext cx="3744417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147833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ещё зима,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совсем не для потехи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Тащит белка в закрома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Шишки, ягоды, орехи...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Знает маленький зверёк: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Запасаться надо в срок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 А. Ганиев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4029" y="76470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ветки на ветку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Могу я летать.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Рыженький хвост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поймать.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Некогда летом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мне играть -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грибы</a:t>
            </a:r>
          </a:p>
          <a:p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зимы собирать.</a:t>
            </a:r>
            <a:endParaRPr lang="en-US" b="1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2996952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(Белка)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744967" cy="2974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79017"/>
            <a:ext cx="3878274" cy="29743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3933056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Заяц в лес бежал по лугу.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из лесу шёл домой.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Бедный заяц с перепугу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и сел передо мной!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Гвоздев В.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836712"/>
            <a:ext cx="3662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i="0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зверь лесной</a:t>
            </a:r>
          </a:p>
          <a:p>
            <a:pPr algn="just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Встал, как столбик, под сосной?</a:t>
            </a:r>
          </a:p>
          <a:p>
            <a:pPr algn="just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стоит среди травы -</a:t>
            </a:r>
          </a:p>
          <a:p>
            <a:pPr algn="just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 больше головы.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25649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(Заяц)</a:t>
            </a:r>
            <a:endParaRPr lang="ru-RU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Autumn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404</TotalTime>
  <Words>386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Подготовка животных  к зиме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Какое животное впадает в спячку?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Группа№8</cp:lastModifiedBy>
  <cp:revision>37</cp:revision>
  <dcterms:created xsi:type="dcterms:W3CDTF">2017-09-14T04:01:06Z</dcterms:created>
  <dcterms:modified xsi:type="dcterms:W3CDTF">2020-12-20T19:47:49Z</dcterms:modified>
</cp:coreProperties>
</file>