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5" r:id="rId16"/>
    <p:sldId id="276" r:id="rId17"/>
    <p:sldId id="270" r:id="rId18"/>
    <p:sldId id="271" r:id="rId19"/>
    <p:sldId id="272" r:id="rId20"/>
    <p:sldId id="274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088231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Приобщение к чтению художественной литературы как составляющая речевого развития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886200"/>
            <a:ext cx="5544616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 воспитатель МБОУ «Начальная школа-детский сад №44» Уманец Инна Витальевна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6403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3175" lvl="0" algn="just">
              <a:lnSpc>
                <a:spcPts val="2375"/>
              </a:lnSpc>
              <a:buFont typeface="Symbol"/>
              <a:buChar char=""/>
            </a:pPr>
            <a:endParaRPr lang="ru-RU" sz="4000" dirty="0" smtClean="0">
              <a:latin typeface="Times New Roman"/>
              <a:ea typeface="Times New Roman"/>
            </a:endParaRPr>
          </a:p>
          <a:p>
            <a:pPr marR="3175" lvl="0" algn="just">
              <a:lnSpc>
                <a:spcPts val="2375"/>
              </a:lnSpc>
              <a:buFont typeface="Symbol"/>
              <a:buChar char=""/>
            </a:pPr>
            <a:endParaRPr lang="ru-RU" sz="4000" dirty="0">
              <a:latin typeface="Times New Roman"/>
              <a:ea typeface="Times New Roman"/>
            </a:endParaRPr>
          </a:p>
          <a:p>
            <a:pPr marR="3175" lvl="0">
              <a:lnSpc>
                <a:spcPts val="2375"/>
              </a:lnSpc>
              <a:buFont typeface="Symbol"/>
              <a:buChar char=""/>
            </a:pPr>
            <a:r>
              <a:rPr lang="ru-RU" sz="4000" dirty="0" smtClean="0">
                <a:latin typeface="Times New Roman"/>
                <a:ea typeface="Times New Roman"/>
              </a:rPr>
              <a:t>собственно </a:t>
            </a:r>
            <a:r>
              <a:rPr lang="ru-RU" sz="4000" dirty="0">
                <a:latin typeface="Times New Roman"/>
                <a:ea typeface="Times New Roman"/>
              </a:rPr>
              <a:t>выразительное чтение;</a:t>
            </a:r>
            <a:endParaRPr lang="ru-RU" sz="2400" dirty="0">
              <a:latin typeface="Times New Roman"/>
              <a:ea typeface="Times New Roman"/>
            </a:endParaRPr>
          </a:p>
          <a:p>
            <a:pPr marR="3175" lvl="0" algn="just">
              <a:lnSpc>
                <a:spcPts val="2375"/>
              </a:lnSpc>
              <a:buFont typeface="Symbol"/>
              <a:buChar char=""/>
            </a:pPr>
            <a:r>
              <a:rPr lang="ru-RU" sz="4000" dirty="0">
                <a:latin typeface="Times New Roman"/>
                <a:ea typeface="Times New Roman"/>
              </a:rPr>
              <a:t>театрализация;</a:t>
            </a:r>
            <a:endParaRPr lang="ru-RU" sz="2400" dirty="0">
              <a:latin typeface="Times New Roman"/>
              <a:ea typeface="Times New Roman"/>
            </a:endParaRPr>
          </a:p>
          <a:p>
            <a:pPr marR="3175" lvl="0" algn="just">
              <a:lnSpc>
                <a:spcPts val="2375"/>
              </a:lnSpc>
              <a:buFont typeface="Symbol"/>
              <a:buChar char=""/>
            </a:pPr>
            <a:r>
              <a:rPr lang="ru-RU" sz="4000" dirty="0" smtClean="0">
                <a:latin typeface="Times New Roman"/>
                <a:ea typeface="Times New Roman"/>
              </a:rPr>
              <a:t>моделирование;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R="3175" lvl="0" algn="just">
              <a:lnSpc>
                <a:spcPts val="2375"/>
              </a:lnSpc>
              <a:buFont typeface="Symbol"/>
              <a:buChar char=""/>
            </a:pPr>
            <a:r>
              <a:rPr lang="ru-RU" sz="4000" dirty="0" smtClean="0">
                <a:latin typeface="Times New Roman"/>
                <a:ea typeface="Times New Roman"/>
              </a:rPr>
              <a:t>проектный метод.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Times New Roman"/>
              </a:rPr>
              <a:t>Методы образовательной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9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5811"/>
            <a:ext cx="7240011" cy="3429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«Волшебные кружочки»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765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5811"/>
            <a:ext cx="7240011" cy="3429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</a:t>
            </a:r>
            <a:br>
              <a:rPr lang="ru-RU" dirty="0" smtClean="0"/>
            </a:br>
            <a:r>
              <a:rPr lang="ru-RU" dirty="0" smtClean="0"/>
              <a:t>«Волшебные кружочки»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63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5811"/>
            <a:ext cx="7240011" cy="3429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Моделирование </a:t>
            </a:r>
            <a:br>
              <a:rPr lang="ru-RU" sz="4000" dirty="0">
                <a:solidFill>
                  <a:prstClr val="black"/>
                </a:solidFill>
              </a:rPr>
            </a:br>
            <a:r>
              <a:rPr lang="ru-RU" sz="4000" dirty="0">
                <a:solidFill>
                  <a:prstClr val="black"/>
                </a:solidFill>
              </a:rPr>
              <a:t>«Волшебные кружочки»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5811"/>
            <a:ext cx="7240011" cy="34294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Моделирование 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«Волшебные кружочки»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5811"/>
            <a:ext cx="7240011" cy="34294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Моделирование 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«Волшебные кружочки»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4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3" y="2685811"/>
            <a:ext cx="7240011" cy="34294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Моделирование </a:t>
            </a:r>
            <a:br>
              <a:rPr lang="ru-RU" sz="3600" dirty="0">
                <a:solidFill>
                  <a:prstClr val="black"/>
                </a:solidFill>
              </a:rPr>
            </a:br>
            <a:r>
              <a:rPr lang="ru-RU" sz="3600" dirty="0">
                <a:solidFill>
                  <a:prstClr val="black"/>
                </a:solidFill>
              </a:rPr>
              <a:t>«Волшебные кружочки»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«Откуда книга к нам пришла»</a:t>
            </a:r>
          </a:p>
          <a:p>
            <a:r>
              <a:rPr lang="ru-RU" dirty="0" smtClean="0"/>
              <a:t>«Находчивые герои»</a:t>
            </a:r>
          </a:p>
          <a:p>
            <a:r>
              <a:rPr lang="ru-RU" dirty="0" smtClean="0"/>
              <a:t>«В чем сила былинных богатырей»</a:t>
            </a:r>
          </a:p>
          <a:p>
            <a:r>
              <a:rPr lang="ru-RU" dirty="0" smtClean="0"/>
              <a:t>«От гусиного пера до авторучки»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о книгах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54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628801"/>
            <a:ext cx="7560840" cy="448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2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340768"/>
            <a:ext cx="7272808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" marR="3175" indent="0" algn="r">
              <a:lnSpc>
                <a:spcPts val="2375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Литературе так же нужны талантливые читатели,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писатели. </a:t>
            </a:r>
            <a:endParaRPr lang="ru-RU" sz="2000" dirty="0">
              <a:latin typeface="Times New Roman"/>
              <a:ea typeface="Times New Roman"/>
            </a:endParaRPr>
          </a:p>
          <a:p>
            <a:pPr marL="6350" marR="3175" indent="0" algn="r">
              <a:lnSpc>
                <a:spcPts val="2375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Маршак</a:t>
            </a:r>
          </a:p>
          <a:p>
            <a:pPr marL="6350" marR="3175" indent="0" algn="r">
              <a:lnSpc>
                <a:spcPts val="2375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latin typeface="Times New Roman"/>
              <a:ea typeface="Times New Roman"/>
            </a:endParaRPr>
          </a:p>
          <a:p>
            <a:pPr marL="6350" marR="3175" indent="0" algn="r">
              <a:lnSpc>
                <a:spcPts val="2375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Крайне важно, чтобы дети с ранних лет привыкли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видеть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литературе нечто достойное уважения, благородное и возвышенное,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а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 свод правил поведения, средство для заполнения досуга.</a:t>
            </a:r>
            <a:endParaRPr lang="ru-RU" sz="2000" dirty="0">
              <a:latin typeface="Times New Roman"/>
              <a:ea typeface="Times New Roman"/>
            </a:endParaRPr>
          </a:p>
          <a:p>
            <a:pPr marL="6350" marR="3175" indent="445135" algn="r">
              <a:lnSpc>
                <a:spcPts val="2375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В. Брюсов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4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Общение с книгой — высшая и незаменимая </a:t>
            </a:r>
            <a:r>
              <a:rPr lang="ru-RU" dirty="0" smtClean="0">
                <a:latin typeface="Times New Roman"/>
                <a:ea typeface="Times New Roman"/>
              </a:rPr>
              <a:t>форма </a:t>
            </a:r>
            <a:r>
              <a:rPr lang="ru-RU" dirty="0">
                <a:latin typeface="Times New Roman"/>
                <a:ea typeface="Times New Roman"/>
              </a:rPr>
              <a:t>интеллектуального развития человека. </a:t>
            </a:r>
            <a:endParaRPr lang="ru-RU" sz="1800" dirty="0">
              <a:latin typeface="Times New Roman"/>
              <a:ea typeface="Times New Roman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вардовский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61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000000"/>
                </a:solidFill>
                <a:latin typeface="Times New Roman"/>
                <a:ea typeface="Times New Roman"/>
              </a:rPr>
              <a:t>Художественная </a:t>
            </a:r>
            <a:r>
              <a:rPr lang="ru-RU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литература: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открывает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и объясняет ребенку жизнь общества и природы, мир человеческих чувств и взаимоотношений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развивает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мышление и воображение ребенка, обогащает его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эмоции;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прекрасные образцы русского литературного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языка;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расширяя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знания ребенка об окружающем мире,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воздействует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на его личность.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14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Цель: </a:t>
            </a:r>
            <a:r>
              <a:rPr lang="ru-RU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интереса и </a:t>
            </a:r>
            <a:r>
              <a:rPr lang="ru-RU" spc="-5" dirty="0">
                <a:latin typeface="Times New Roman"/>
                <a:ea typeface="Times New Roman"/>
              </a:rPr>
              <a:t>потребности</a:t>
            </a: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 в чтении (восприятии) книг, воспитание в дошкольнике грамотного </a:t>
            </a:r>
            <a:r>
              <a:rPr lang="ru-RU" spc="-5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читателя.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Приобщение детей к чтению художественной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66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3175" lvl="0" algn="just">
              <a:lnSpc>
                <a:spcPts val="2375"/>
              </a:lnSpc>
              <a:buFont typeface="Symbol"/>
              <a:buChar char=""/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целостной картины мира, в том числе первичных ценностных представлений; </a:t>
            </a:r>
            <a:endParaRPr lang="ru-RU" sz="1800" dirty="0">
              <a:latin typeface="Times New Roman"/>
              <a:ea typeface="Times New Roman"/>
            </a:endParaRPr>
          </a:p>
          <a:p>
            <a:pPr marR="3175" lvl="0" algn="just">
              <a:lnSpc>
                <a:spcPts val="2375"/>
              </a:lnSpc>
              <a:buFont typeface="Symbol"/>
              <a:buChar char=""/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развитие литературной речи; </a:t>
            </a:r>
            <a:endParaRPr lang="ru-RU" sz="1800" dirty="0">
              <a:latin typeface="Times New Roman"/>
              <a:ea typeface="Times New Roman"/>
            </a:endParaRPr>
          </a:p>
          <a:p>
            <a:pPr marR="3175" lvl="0" algn="just">
              <a:lnSpc>
                <a:spcPts val="2375"/>
              </a:lnSpc>
              <a:buFont typeface="Symbol"/>
              <a:buChar char=""/>
            </a:pPr>
            <a:r>
              <a:rPr lang="ru-RU" spc="-5" dirty="0">
                <a:solidFill>
                  <a:srgbClr val="000000"/>
                </a:solidFill>
                <a:latin typeface="Times New Roman"/>
                <a:ea typeface="Times New Roman"/>
              </a:rPr>
              <a:t>приобщение к словесному искусству, в том числе развитие художественного восприятия эстетического вкуса.</a:t>
            </a:r>
            <a:endParaRPr lang="ru-RU" sz="1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0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700808"/>
            <a:ext cx="6866859" cy="493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П</a:t>
            </a:r>
            <a:r>
              <a:rPr lang="ru-RU" dirty="0" smtClean="0">
                <a:latin typeface="Times New Roman"/>
                <a:ea typeface="Times New Roman"/>
              </a:rPr>
              <a:t>редметно-развивающая </a:t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среда </a:t>
            </a:r>
            <a:r>
              <a:rPr lang="ru-RU" dirty="0">
                <a:latin typeface="Times New Roman"/>
                <a:ea typeface="Times New Roman"/>
              </a:rPr>
              <a:t>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01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628800"/>
            <a:ext cx="6386806" cy="479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Предметно-развивающая </a:t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среда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844824"/>
            <a:ext cx="6242790" cy="468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Предметно-развивающая </a:t>
            </a:r>
            <a:b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среда группы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0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R="3175" indent="0" algn="just">
              <a:lnSpc>
                <a:spcPts val="2375"/>
              </a:lnSpc>
              <a:spcAft>
                <a:spcPts val="0"/>
              </a:spcAft>
              <a:buNone/>
            </a:pPr>
            <a:endParaRPr lang="ru-RU" sz="4000" dirty="0">
              <a:latin typeface="Times New Roman"/>
              <a:ea typeface="Times New Roman"/>
            </a:endParaRPr>
          </a:p>
          <a:p>
            <a:pPr marR="3175" indent="449580" algn="just">
              <a:lnSpc>
                <a:spcPts val="2375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</a:rPr>
              <a:t>т</a:t>
            </a:r>
            <a:r>
              <a:rPr lang="ru-RU" sz="4000" dirty="0" smtClean="0">
                <a:latin typeface="Times New Roman"/>
                <a:ea typeface="Times New Roman"/>
              </a:rPr>
              <a:t>ематические;</a:t>
            </a:r>
            <a:endParaRPr lang="ru-RU" sz="2400" dirty="0">
              <a:latin typeface="Times New Roman"/>
              <a:ea typeface="Times New Roman"/>
            </a:endParaRPr>
          </a:p>
          <a:p>
            <a:pPr marR="3175" indent="449580" algn="just">
              <a:lnSpc>
                <a:spcPts val="2375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</a:rPr>
              <a:t>т</a:t>
            </a:r>
            <a:r>
              <a:rPr lang="ru-RU" sz="4000" dirty="0" smtClean="0">
                <a:latin typeface="Times New Roman"/>
                <a:ea typeface="Times New Roman"/>
              </a:rPr>
              <a:t>еоретические;</a:t>
            </a:r>
            <a:endParaRPr lang="ru-RU" sz="2400" dirty="0">
              <a:latin typeface="Times New Roman"/>
              <a:ea typeface="Times New Roman"/>
            </a:endParaRPr>
          </a:p>
          <a:p>
            <a:pPr marR="3175" indent="449580" algn="just">
              <a:lnSpc>
                <a:spcPts val="2375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</a:rPr>
              <a:t>т</a:t>
            </a:r>
            <a:r>
              <a:rPr lang="ru-RU" sz="4000" dirty="0" smtClean="0">
                <a:latin typeface="Times New Roman"/>
                <a:ea typeface="Times New Roman"/>
              </a:rPr>
              <a:t>ворческие;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R="3175" indent="449580" algn="just">
              <a:lnSpc>
                <a:spcPts val="2375"/>
              </a:lnSpc>
              <a:spcAft>
                <a:spcPts val="0"/>
              </a:spcAft>
            </a:pPr>
            <a:r>
              <a:rPr lang="ru-RU" sz="4000" dirty="0">
                <a:latin typeface="Times New Roman"/>
                <a:ea typeface="Times New Roman"/>
              </a:rPr>
              <a:t>а</a:t>
            </a:r>
            <a:r>
              <a:rPr lang="ru-RU" sz="4000" dirty="0" smtClean="0">
                <a:latin typeface="Times New Roman"/>
                <a:ea typeface="Times New Roman"/>
              </a:rPr>
              <a:t>налитические</a:t>
            </a:r>
            <a:r>
              <a:rPr lang="ru-RU" dirty="0" smtClean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приобщению к чтению к чтению художественной литературы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270</Words>
  <Application>Microsoft Office PowerPoint</Application>
  <PresentationFormat>Экран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Приобщение к чтению художественной литературы как составляющая речевого развития детей старшего дошкольного возраста</vt:lpstr>
      <vt:lpstr>Презентация PowerPoint</vt:lpstr>
      <vt:lpstr>Презентация PowerPoint</vt:lpstr>
      <vt:lpstr>Приобщение детей к чтению художественной литературы</vt:lpstr>
      <vt:lpstr>Задачи:</vt:lpstr>
      <vt:lpstr>Предметно-развивающая  среда группы</vt:lpstr>
      <vt:lpstr>Предметно-развивающая  среда группы</vt:lpstr>
      <vt:lpstr>Предметно-развивающая  среда группы</vt:lpstr>
      <vt:lpstr>Занятия по приобщению к чтению к чтению художественной литературы</vt:lpstr>
      <vt:lpstr>Методы образовательной работы</vt:lpstr>
      <vt:lpstr>Моделирование  «Волшебные кружочки»</vt:lpstr>
      <vt:lpstr>Моделирование  «Волшебные кружочки»</vt:lpstr>
      <vt:lpstr>Моделирование  «Волшебные кружочки»</vt:lpstr>
      <vt:lpstr>Моделирование  «Волшебные кружочки»</vt:lpstr>
      <vt:lpstr>Моделирование  «Волшебные кружочки»</vt:lpstr>
      <vt:lpstr>Моделирование  «Волшебные кружочки»</vt:lpstr>
      <vt:lpstr>Проекты о книгах</vt:lpstr>
      <vt:lpstr>Проекты </vt:lpstr>
      <vt:lpstr>Проекты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Приобщение к чтению художественной литературы как составляющая речевого развития детей старшего дошкольного возраста</dc:title>
  <dc:creator>Витальевна</dc:creator>
  <cp:lastModifiedBy>Ievleva_VA</cp:lastModifiedBy>
  <cp:revision>9</cp:revision>
  <dcterms:created xsi:type="dcterms:W3CDTF">2015-10-30T05:47:05Z</dcterms:created>
  <dcterms:modified xsi:type="dcterms:W3CDTF">2016-11-25T04:48:55Z</dcterms:modified>
</cp:coreProperties>
</file>