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19"/>
  </p:notesMasterIdLst>
  <p:sldIdLst>
    <p:sldId id="256" r:id="rId3"/>
    <p:sldId id="308" r:id="rId4"/>
    <p:sldId id="306" r:id="rId5"/>
    <p:sldId id="297" r:id="rId6"/>
    <p:sldId id="295" r:id="rId7"/>
    <p:sldId id="299" r:id="rId8"/>
    <p:sldId id="301" r:id="rId9"/>
    <p:sldId id="298" r:id="rId10"/>
    <p:sldId id="292" r:id="rId11"/>
    <p:sldId id="275" r:id="rId12"/>
    <p:sldId id="273" r:id="rId13"/>
    <p:sldId id="287" r:id="rId14"/>
    <p:sldId id="277" r:id="rId15"/>
    <p:sldId id="279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>
        <p:scale>
          <a:sx n="100" d="100"/>
          <a:sy n="100" d="100"/>
        </p:scale>
        <p:origin x="-2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1A328-BF78-4415-8546-BDCEF52B99FC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82CDA0C-6029-405F-A01B-1D266FAD5373}">
      <dgm:prSet phldrT="[Текст]" custT="1"/>
      <dgm:spPr/>
      <dgm:t>
        <a:bodyPr/>
        <a:lstStyle/>
        <a:p>
          <a:pPr algn="ctr" defTabSz="1192213">
            <a:lnSpc>
              <a:spcPct val="100000"/>
            </a:lnSpc>
            <a:spcAft>
              <a:spcPts val="0"/>
            </a:spcAft>
            <a:tabLst/>
          </a:pPr>
          <a:r>
            <a:rPr lang="ru-RU" sz="2400" b="1" i="1" dirty="0" smtClean="0">
              <a:effectLst/>
              <a:latin typeface="Times New Roman" pitchFamily="18" charset="0"/>
              <a:cs typeface="Times New Roman" pitchFamily="18" charset="0"/>
            </a:rPr>
            <a:t>...Образовательные программы дошкольного образования направлены </a:t>
          </a:r>
        </a:p>
        <a:p>
          <a:pPr algn="ctr" defTabSz="1192213">
            <a:lnSpc>
              <a:spcPct val="100000"/>
            </a:lnSpc>
            <a:spcAft>
              <a:spcPts val="0"/>
            </a:spcAft>
            <a:tabLst/>
          </a:pPr>
          <a:r>
            <a:rPr lang="ru-RU" sz="2400" b="1" i="1" dirty="0" smtClean="0">
              <a:effectLst/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400" b="1" i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разностороннее развитие </a:t>
          </a:r>
          <a:r>
            <a:rPr lang="ru-RU" sz="2400" b="1" i="1" dirty="0" smtClean="0">
              <a:effectLst/>
              <a:latin typeface="Times New Roman" pitchFamily="18" charset="0"/>
              <a:cs typeface="Times New Roman" pitchFamily="18" charset="0"/>
            </a:rPr>
            <a:t>детей дошкольного возраста </a:t>
          </a:r>
        </a:p>
        <a:p>
          <a:pPr algn="ctr" defTabSz="1192213">
            <a:lnSpc>
              <a:spcPct val="100000"/>
            </a:lnSpc>
            <a:spcAft>
              <a:spcPts val="0"/>
            </a:spcAft>
            <a:tabLst/>
          </a:pPr>
          <a:r>
            <a:rPr lang="ru-RU" sz="2400" b="1" i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с учетом </a:t>
          </a:r>
          <a:r>
            <a:rPr lang="ru-RU" sz="2400" b="1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их возрастных и </a:t>
          </a:r>
          <a:r>
            <a:rPr lang="ru-RU" sz="2400" b="1" i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индивидуальных особенностей</a:t>
          </a:r>
          <a:r>
            <a:rPr lang="ru-RU" sz="2400" b="1" i="1" dirty="0" smtClean="0">
              <a:effectLst/>
              <a:latin typeface="Times New Roman" pitchFamily="18" charset="0"/>
              <a:cs typeface="Times New Roman" pitchFamily="18" charset="0"/>
            </a:rPr>
            <a:t>… </a:t>
          </a:r>
          <a:endParaRPr lang="ru-RU" sz="2400" b="1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81FA907-6D70-4D31-B066-1952DB9436CD}" type="parTrans" cxnId="{C20A23FA-62C7-4DF0-8B5F-11540B97DF50}">
      <dgm:prSet/>
      <dgm:spPr/>
      <dgm:t>
        <a:bodyPr/>
        <a:lstStyle/>
        <a:p>
          <a:endParaRPr lang="ru-RU"/>
        </a:p>
      </dgm:t>
    </dgm:pt>
    <dgm:pt modelId="{EB392267-F1B0-4EBF-BF9E-6CEB170055EA}" type="sibTrans" cxnId="{C20A23FA-62C7-4DF0-8B5F-11540B97DF50}">
      <dgm:prSet/>
      <dgm:spPr/>
      <dgm:t>
        <a:bodyPr/>
        <a:lstStyle/>
        <a:p>
          <a:endParaRPr lang="ru-RU"/>
        </a:p>
      </dgm:t>
    </dgm:pt>
    <dgm:pt modelId="{36AC6FC7-3124-49DD-9BFF-18769595159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i="0" u="none" dirty="0" smtClean="0">
              <a:latin typeface="+mn-lt"/>
              <a:cs typeface="Times New Roman" pitchFamily="18" charset="0"/>
            </a:rPr>
            <a:t>ФЗ № 273 «Об образовании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i="0" u="none" dirty="0" smtClean="0">
              <a:latin typeface="+mn-lt"/>
              <a:cs typeface="Times New Roman" pitchFamily="18" charset="0"/>
            </a:rPr>
            <a:t>в Российской Федерации»</a:t>
          </a:r>
          <a:endParaRPr lang="ru-RU" sz="2400" b="1" i="0" u="none" dirty="0">
            <a:latin typeface="+mn-lt"/>
            <a:cs typeface="Times New Roman" pitchFamily="18" charset="0"/>
          </a:endParaRPr>
        </a:p>
      </dgm:t>
    </dgm:pt>
    <dgm:pt modelId="{879F3F5C-8651-4914-A9FC-9F96793EA8D5}" type="parTrans" cxnId="{AF3FB5C2-2EBD-403A-9ADD-82D788BAE3D3}">
      <dgm:prSet/>
      <dgm:spPr/>
      <dgm:t>
        <a:bodyPr/>
        <a:lstStyle/>
        <a:p>
          <a:endParaRPr lang="ru-RU"/>
        </a:p>
      </dgm:t>
    </dgm:pt>
    <dgm:pt modelId="{B7EBCF31-0E93-487E-B4AC-9D077B8E3C5E}" type="sibTrans" cxnId="{AF3FB5C2-2EBD-403A-9ADD-82D788BAE3D3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EE9474A-EE9F-4C68-9ECB-4BBA1C92789C}">
      <dgm:prSet custT="1"/>
      <dgm:spPr>
        <a:solidFill>
          <a:srgbClr val="FFFF99"/>
        </a:solidFill>
      </dgm:spPr>
      <dgm:t>
        <a:bodyPr/>
        <a:lstStyle/>
        <a:p>
          <a:pPr algn="ctr"/>
          <a:r>
            <a:rPr lang="ru-RU" sz="1800" b="1" dirty="0" smtClean="0">
              <a:latin typeface="+mn-lt"/>
              <a:cs typeface="Times New Roman" pitchFamily="18" charset="0"/>
            </a:rPr>
            <a:t>Статья 64. </a:t>
          </a:r>
          <a:r>
            <a:rPr lang="ru-RU" sz="2400" b="1" dirty="0" smtClean="0">
              <a:latin typeface="+mn-lt"/>
              <a:cs typeface="Times New Roman" pitchFamily="18" charset="0"/>
            </a:rPr>
            <a:t>Дошкольное образование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8BEE391A-3243-41DA-8C79-C475FC8B44EA}" type="parTrans" cxnId="{5BD7A2C6-B73E-4C29-BF50-0D798A19CADA}">
      <dgm:prSet/>
      <dgm:spPr/>
      <dgm:t>
        <a:bodyPr/>
        <a:lstStyle/>
        <a:p>
          <a:endParaRPr lang="ru-RU"/>
        </a:p>
      </dgm:t>
    </dgm:pt>
    <dgm:pt modelId="{C6455594-B097-4BB5-A1FA-4EC3D7C10139}" type="sibTrans" cxnId="{5BD7A2C6-B73E-4C29-BF50-0D798A19CADA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1EF87DA-0092-476C-AEAE-F01B533F836C}" type="pres">
      <dgm:prSet presAssocID="{6B01A328-BF78-4415-8546-BDCEF52B99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B617B-2207-47E1-A78A-115DA248543B}" type="pres">
      <dgm:prSet presAssocID="{6B01A328-BF78-4415-8546-BDCEF52B99FC}" presName="dummyMaxCanvas" presStyleCnt="0">
        <dgm:presLayoutVars/>
      </dgm:prSet>
      <dgm:spPr/>
    </dgm:pt>
    <dgm:pt modelId="{F87B2077-85DF-4996-B0E7-09D5B3CC8743}" type="pres">
      <dgm:prSet presAssocID="{6B01A328-BF78-4415-8546-BDCEF52B99FC}" presName="ThreeNodes_1" presStyleLbl="node1" presStyleIdx="0" presStyleCnt="3" custScaleY="52381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3220E-6A6A-46F4-AE0A-6A389D88606F}" type="pres">
      <dgm:prSet presAssocID="{6B01A328-BF78-4415-8546-BDCEF52B99FC}" presName="ThreeNodes_2" presStyleLbl="node1" presStyleIdx="1" presStyleCnt="3" custScaleY="52381" custLinFactNeighborX="802" custLinFactNeighborY="-59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0C8A7-37B6-4D5C-A7B5-4DB4F42EC75D}" type="pres">
      <dgm:prSet presAssocID="{6B01A328-BF78-4415-8546-BDCEF52B99FC}" presName="ThreeNodes_3" presStyleLbl="node1" presStyleIdx="2" presStyleCnt="3" custScaleY="150001" custLinFactNeighborX="1604" custLinFactNeighborY="-6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FFA2E-7142-40C6-A8FE-0DD32B2DDD25}" type="pres">
      <dgm:prSet presAssocID="{6B01A328-BF78-4415-8546-BDCEF52B99FC}" presName="ThreeConn_1-2" presStyleLbl="fgAccFollowNode1" presStyleIdx="0" presStyleCnt="2" custScaleX="77236" custLinFactNeighborX="-6227" custLinFactNeighborY="-65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4025D-6B2C-4FC2-BBB2-4B922D500D3B}" type="pres">
      <dgm:prSet presAssocID="{6B01A328-BF78-4415-8546-BDCEF52B99FC}" presName="ThreeConn_2-3" presStyleLbl="fgAccFollowNode1" presStyleIdx="1" presStyleCnt="2" custScaleX="79974" custLinFactY="-11978" custLinFactNeighborX="-80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C9A04-E1C9-464D-815F-3C19C2950976}" type="pres">
      <dgm:prSet presAssocID="{6B01A328-BF78-4415-8546-BDCEF52B99F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9977B-74B1-4569-8D73-F12FE8148C15}" type="pres">
      <dgm:prSet presAssocID="{6B01A328-BF78-4415-8546-BDCEF52B99F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567A4-841D-4B0B-A5AE-22C5A353A706}" type="pres">
      <dgm:prSet presAssocID="{6B01A328-BF78-4415-8546-BDCEF52B99F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A23FA-62C7-4DF0-8B5F-11540B97DF50}" srcId="{6B01A328-BF78-4415-8546-BDCEF52B99FC}" destId="{482CDA0C-6029-405F-A01B-1D266FAD5373}" srcOrd="2" destOrd="0" parTransId="{E81FA907-6D70-4D31-B066-1952DB9436CD}" sibTransId="{EB392267-F1B0-4EBF-BF9E-6CEB170055EA}"/>
    <dgm:cxn modelId="{5BD7A2C6-B73E-4C29-BF50-0D798A19CADA}" srcId="{6B01A328-BF78-4415-8546-BDCEF52B99FC}" destId="{0EE9474A-EE9F-4C68-9ECB-4BBA1C92789C}" srcOrd="1" destOrd="0" parTransId="{8BEE391A-3243-41DA-8C79-C475FC8B44EA}" sibTransId="{C6455594-B097-4BB5-A1FA-4EC3D7C10139}"/>
    <dgm:cxn modelId="{ABAE6DA5-D269-4BD9-ABC6-E47B1F904556}" type="presOf" srcId="{482CDA0C-6029-405F-A01B-1D266FAD5373}" destId="{FD50C8A7-37B6-4D5C-A7B5-4DB4F42EC75D}" srcOrd="0" destOrd="0" presId="urn:microsoft.com/office/officeart/2005/8/layout/vProcess5"/>
    <dgm:cxn modelId="{73A635C4-2FC3-4B1E-98E4-E4603A0B348B}" type="presOf" srcId="{482CDA0C-6029-405F-A01B-1D266FAD5373}" destId="{C7A567A4-841D-4B0B-A5AE-22C5A353A706}" srcOrd="1" destOrd="0" presId="urn:microsoft.com/office/officeart/2005/8/layout/vProcess5"/>
    <dgm:cxn modelId="{728EEE65-7EDD-4824-B168-DE3A14796B3A}" type="presOf" srcId="{0EE9474A-EE9F-4C68-9ECB-4BBA1C92789C}" destId="{E4F3220E-6A6A-46F4-AE0A-6A389D88606F}" srcOrd="0" destOrd="0" presId="urn:microsoft.com/office/officeart/2005/8/layout/vProcess5"/>
    <dgm:cxn modelId="{BB2315A5-7DAD-417A-B032-3B1605C965E4}" type="presOf" srcId="{6B01A328-BF78-4415-8546-BDCEF52B99FC}" destId="{81EF87DA-0092-476C-AEAE-F01B533F836C}" srcOrd="0" destOrd="0" presId="urn:microsoft.com/office/officeart/2005/8/layout/vProcess5"/>
    <dgm:cxn modelId="{E4A365E6-3C25-4EE7-83FD-BD58116FC8B6}" type="presOf" srcId="{C6455594-B097-4BB5-A1FA-4EC3D7C10139}" destId="{9804025D-6B2C-4FC2-BBB2-4B922D500D3B}" srcOrd="0" destOrd="0" presId="urn:microsoft.com/office/officeart/2005/8/layout/vProcess5"/>
    <dgm:cxn modelId="{5FAA32F0-6EA4-407D-BE0E-8A10A9E0345C}" type="presOf" srcId="{B7EBCF31-0E93-487E-B4AC-9D077B8E3C5E}" destId="{DC3FFA2E-7142-40C6-A8FE-0DD32B2DDD25}" srcOrd="0" destOrd="0" presId="urn:microsoft.com/office/officeart/2005/8/layout/vProcess5"/>
    <dgm:cxn modelId="{AF3FB5C2-2EBD-403A-9ADD-82D788BAE3D3}" srcId="{6B01A328-BF78-4415-8546-BDCEF52B99FC}" destId="{36AC6FC7-3124-49DD-9BFF-187695951597}" srcOrd="0" destOrd="0" parTransId="{879F3F5C-8651-4914-A9FC-9F96793EA8D5}" sibTransId="{B7EBCF31-0E93-487E-B4AC-9D077B8E3C5E}"/>
    <dgm:cxn modelId="{1F37DAB7-F66D-4442-9D0E-ACD49FB004C5}" type="presOf" srcId="{0EE9474A-EE9F-4C68-9ECB-4BBA1C92789C}" destId="{7809977B-74B1-4569-8D73-F12FE8148C15}" srcOrd="1" destOrd="0" presId="urn:microsoft.com/office/officeart/2005/8/layout/vProcess5"/>
    <dgm:cxn modelId="{CE5830A6-2CFD-458F-8E9D-F6EE06200E81}" type="presOf" srcId="{36AC6FC7-3124-49DD-9BFF-187695951597}" destId="{F87B2077-85DF-4996-B0E7-09D5B3CC8743}" srcOrd="0" destOrd="0" presId="urn:microsoft.com/office/officeart/2005/8/layout/vProcess5"/>
    <dgm:cxn modelId="{E9517EC4-96D3-4C9A-8895-75ED6F1EB2AA}" type="presOf" srcId="{36AC6FC7-3124-49DD-9BFF-187695951597}" destId="{A08C9A04-E1C9-464D-815F-3C19C2950976}" srcOrd="1" destOrd="0" presId="urn:microsoft.com/office/officeart/2005/8/layout/vProcess5"/>
    <dgm:cxn modelId="{EC66641C-CE57-453E-A7F6-C3F500682E69}" type="presParOf" srcId="{81EF87DA-0092-476C-AEAE-F01B533F836C}" destId="{874B617B-2207-47E1-A78A-115DA248543B}" srcOrd="0" destOrd="0" presId="urn:microsoft.com/office/officeart/2005/8/layout/vProcess5"/>
    <dgm:cxn modelId="{5FED34B6-0086-402A-9543-07A48238CBEE}" type="presParOf" srcId="{81EF87DA-0092-476C-AEAE-F01B533F836C}" destId="{F87B2077-85DF-4996-B0E7-09D5B3CC8743}" srcOrd="1" destOrd="0" presId="urn:microsoft.com/office/officeart/2005/8/layout/vProcess5"/>
    <dgm:cxn modelId="{1F48E3F1-F5AB-44BD-B0EE-B3CF43D26177}" type="presParOf" srcId="{81EF87DA-0092-476C-AEAE-F01B533F836C}" destId="{E4F3220E-6A6A-46F4-AE0A-6A389D88606F}" srcOrd="2" destOrd="0" presId="urn:microsoft.com/office/officeart/2005/8/layout/vProcess5"/>
    <dgm:cxn modelId="{D5789A12-9A52-482D-8186-411AE2117DB7}" type="presParOf" srcId="{81EF87DA-0092-476C-AEAE-F01B533F836C}" destId="{FD50C8A7-37B6-4D5C-A7B5-4DB4F42EC75D}" srcOrd="3" destOrd="0" presId="urn:microsoft.com/office/officeart/2005/8/layout/vProcess5"/>
    <dgm:cxn modelId="{C9F1B212-CC4E-4B46-B3BC-243CC581A6C7}" type="presParOf" srcId="{81EF87DA-0092-476C-AEAE-F01B533F836C}" destId="{DC3FFA2E-7142-40C6-A8FE-0DD32B2DDD25}" srcOrd="4" destOrd="0" presId="urn:microsoft.com/office/officeart/2005/8/layout/vProcess5"/>
    <dgm:cxn modelId="{ACD34D9A-1A7D-4DE9-81CD-5AD10B56E838}" type="presParOf" srcId="{81EF87DA-0092-476C-AEAE-F01B533F836C}" destId="{9804025D-6B2C-4FC2-BBB2-4B922D500D3B}" srcOrd="5" destOrd="0" presId="urn:microsoft.com/office/officeart/2005/8/layout/vProcess5"/>
    <dgm:cxn modelId="{994905C6-44F6-4789-AAF5-A09DB46BD155}" type="presParOf" srcId="{81EF87DA-0092-476C-AEAE-F01B533F836C}" destId="{A08C9A04-E1C9-464D-815F-3C19C2950976}" srcOrd="6" destOrd="0" presId="urn:microsoft.com/office/officeart/2005/8/layout/vProcess5"/>
    <dgm:cxn modelId="{5CAF06B2-7BF2-456E-83B5-DB9E440F258B}" type="presParOf" srcId="{81EF87DA-0092-476C-AEAE-F01B533F836C}" destId="{7809977B-74B1-4569-8D73-F12FE8148C15}" srcOrd="7" destOrd="0" presId="urn:microsoft.com/office/officeart/2005/8/layout/vProcess5"/>
    <dgm:cxn modelId="{05653A35-4F62-45FA-97A5-8109BF7C975F}" type="presParOf" srcId="{81EF87DA-0092-476C-AEAE-F01B533F836C}" destId="{C7A567A4-841D-4B0B-A5AE-22C5A353A70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2077-85DF-4996-B0E7-09D5B3CC8743}">
      <dsp:nvSpPr>
        <dsp:cNvPr id="0" name=""/>
        <dsp:cNvSpPr/>
      </dsp:nvSpPr>
      <dsp:spPr>
        <a:xfrm>
          <a:off x="0" y="0"/>
          <a:ext cx="7406022" cy="93919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u="none" kern="1200" dirty="0" smtClean="0">
              <a:latin typeface="+mn-lt"/>
              <a:cs typeface="Times New Roman" pitchFamily="18" charset="0"/>
            </a:rPr>
            <a:t>ФЗ № 273 «Об образовании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u="none" kern="1200" dirty="0" smtClean="0">
              <a:latin typeface="+mn-lt"/>
              <a:cs typeface="Times New Roman" pitchFamily="18" charset="0"/>
            </a:rPr>
            <a:t>в Российской Федерации»</a:t>
          </a:r>
          <a:endParaRPr lang="ru-RU" sz="2400" b="1" i="0" u="none" kern="1200" dirty="0">
            <a:latin typeface="+mn-lt"/>
            <a:cs typeface="Times New Roman" pitchFamily="18" charset="0"/>
          </a:endParaRPr>
        </a:p>
      </dsp:txBody>
      <dsp:txXfrm>
        <a:off x="27508" y="27508"/>
        <a:ext cx="5521251" cy="884174"/>
      </dsp:txXfrm>
    </dsp:sp>
    <dsp:sp modelId="{E4F3220E-6A6A-46F4-AE0A-6A389D88606F}">
      <dsp:nvSpPr>
        <dsp:cNvPr id="0" name=""/>
        <dsp:cNvSpPr/>
      </dsp:nvSpPr>
      <dsp:spPr>
        <a:xfrm>
          <a:off x="712868" y="1227342"/>
          <a:ext cx="7406022" cy="939190"/>
        </a:xfrm>
        <a:prstGeom prst="roundRect">
          <a:avLst>
            <a:gd name="adj" fmla="val 10000"/>
          </a:avLst>
        </a:prstGeom>
        <a:solidFill>
          <a:srgbClr val="FFFF99"/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Статья 64. </a:t>
          </a:r>
          <a:r>
            <a:rPr lang="ru-RU" sz="2400" b="1" kern="1200" dirty="0" smtClean="0">
              <a:latin typeface="+mn-lt"/>
              <a:cs typeface="Times New Roman" pitchFamily="18" charset="0"/>
            </a:rPr>
            <a:t>Дошкольное образование</a:t>
          </a:r>
          <a:endParaRPr lang="ru-RU" sz="2400" b="1" kern="1200" dirty="0">
            <a:latin typeface="+mn-lt"/>
            <a:cs typeface="Times New Roman" pitchFamily="18" charset="0"/>
          </a:endParaRPr>
        </a:p>
      </dsp:txBody>
      <dsp:txXfrm>
        <a:off x="740376" y="1254850"/>
        <a:ext cx="5532084" cy="884174"/>
      </dsp:txXfrm>
    </dsp:sp>
    <dsp:sp modelId="{FD50C8A7-37B6-4D5C-A7B5-4DB4F42EC75D}">
      <dsp:nvSpPr>
        <dsp:cNvPr id="0" name=""/>
        <dsp:cNvSpPr/>
      </dsp:nvSpPr>
      <dsp:spPr>
        <a:xfrm>
          <a:off x="1306945" y="2401320"/>
          <a:ext cx="7406022" cy="2689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192213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2400" b="1" i="1" kern="1200" dirty="0" smtClean="0">
              <a:effectLst/>
              <a:latin typeface="Times New Roman" pitchFamily="18" charset="0"/>
              <a:cs typeface="Times New Roman" pitchFamily="18" charset="0"/>
            </a:rPr>
            <a:t>...Образовательные программы дошкольного образования направлены </a:t>
          </a:r>
        </a:p>
        <a:p>
          <a:pPr lvl="0" algn="ctr" defTabSz="1192213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2400" b="1" i="1" kern="1200" dirty="0" smtClean="0">
              <a:effectLst/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400" b="1" i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разностороннее развитие </a:t>
          </a:r>
          <a:r>
            <a:rPr lang="ru-RU" sz="2400" b="1" i="1" kern="1200" dirty="0" smtClean="0">
              <a:effectLst/>
              <a:latin typeface="Times New Roman" pitchFamily="18" charset="0"/>
              <a:cs typeface="Times New Roman" pitchFamily="18" charset="0"/>
            </a:rPr>
            <a:t>детей дошкольного возраста </a:t>
          </a:r>
        </a:p>
        <a:p>
          <a:pPr lvl="0" algn="ctr" defTabSz="1192213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2400" b="1" i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с учетом </a:t>
          </a:r>
          <a:r>
            <a:rPr lang="ru-RU" sz="2400" b="1" i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их возрастных и </a:t>
          </a:r>
          <a:r>
            <a:rPr lang="ru-RU" sz="2400" b="1" i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индивидуальных особенностей</a:t>
          </a:r>
          <a:r>
            <a:rPr lang="ru-RU" sz="2400" b="1" i="1" kern="1200" dirty="0" smtClean="0">
              <a:effectLst/>
              <a:latin typeface="Times New Roman" pitchFamily="18" charset="0"/>
              <a:cs typeface="Times New Roman" pitchFamily="18" charset="0"/>
            </a:rPr>
            <a:t>… </a:t>
          </a:r>
          <a:endParaRPr lang="ru-RU" sz="2400" b="1" i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385718" y="2480093"/>
        <a:ext cx="5429554" cy="2531970"/>
      </dsp:txXfrm>
    </dsp:sp>
    <dsp:sp modelId="{DC3FFA2E-7142-40C6-A8FE-0DD32B2DDD25}">
      <dsp:nvSpPr>
        <dsp:cNvPr id="0" name=""/>
        <dsp:cNvSpPr/>
      </dsp:nvSpPr>
      <dsp:spPr>
        <a:xfrm>
          <a:off x="6300652" y="373532"/>
          <a:ext cx="900146" cy="11654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03185" y="373532"/>
        <a:ext cx="495080" cy="942663"/>
      </dsp:txXfrm>
    </dsp:sp>
    <dsp:sp modelId="{9804025D-6B2C-4FC2-BBB2-4B922D500D3B}">
      <dsp:nvSpPr>
        <dsp:cNvPr id="0" name=""/>
        <dsp:cNvSpPr/>
      </dsp:nvSpPr>
      <dsp:spPr>
        <a:xfrm>
          <a:off x="6916818" y="1910393"/>
          <a:ext cx="932056" cy="11654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26531" y="1910393"/>
        <a:ext cx="512630" cy="9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2F70F-577B-450D-9B50-D4CF43EFA811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2F001-571D-47AE-B864-20F49911B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2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F001-571D-47AE-B864-20F49911B0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82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7F6F2-1669-47E8-B912-14F4399AFCDD}" type="slidenum">
              <a:rPr lang="ru-RU"/>
              <a:pPr/>
              <a:t>14</a:t>
            </a:fld>
            <a:endParaRPr lang="ru-RU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D41A6-5F95-43B4-B3A3-49A12CD2EE74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D41A6-5F95-43B4-B3A3-49A12CD2EE74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F001-571D-47AE-B864-20F49911B08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4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7F6F2-1669-47E8-B912-14F4399AFCDD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EACB5-6837-4C6E-AA8B-FBC7F6D6B6E7}" type="slidenum">
              <a:rPr lang="ru-RU"/>
              <a:pPr/>
              <a:t>10</a:t>
            </a:fld>
            <a:endParaRPr lang="ru-R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6E69F-F903-464E-8F77-72C78D02CD82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6E69F-F903-464E-8F77-72C78D02CD82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D41A6-5F95-43B4-B3A3-49A12CD2EE74}" type="slidenum">
              <a:rPr lang="ru-RU"/>
              <a:pPr/>
              <a:t>13</a:t>
            </a:fld>
            <a:endParaRPr lang="ru-RU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327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327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327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7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8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8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8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28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9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9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98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98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99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E2494F-5D3C-40A2-8375-F24C877E47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BAD806-FED1-4C95-8A7D-BD1C0386F8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9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DA5F90-F50D-47D1-BD72-FB2CC32E93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4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A9AF2D-91BE-485A-8E52-5465BF7DEC3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3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72D48-4063-4275-8916-2DF44437ECC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4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DB6A7-05BB-42D5-9390-8107A14141F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0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EB6D-798E-4A81-B9B9-97C260E0EAC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0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06E00-0C0A-41C2-AC62-3EA47C1128D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8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BA34D-C8AC-40C9-977F-6FDE93E9186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0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F790F-A314-4A77-984B-B9651BF1F8D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1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094D7-97BE-4518-8E35-B7D28D97B79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D2F9F-74A7-4346-B8F2-A04E1C6A01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3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59244-4781-40B1-9F46-F8CA4D3A372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10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2440-76DD-4F52-8428-45F0E683D52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8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60E6D-B2AC-4296-B33F-F0EA364CCF6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46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F567AD-CA50-4801-A013-B5D5FC5F1EF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6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E354D7-3E26-4ECB-A0C5-ECBD13B4554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37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80B8E8-AEB1-4736-849A-8203531436A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96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1F91C4-C131-461A-B03E-50CF216DE68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83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DCA2C9-BB98-4191-8216-4700A2BF0C9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9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8ED9D5-18A1-4EF0-AEDD-C34311B9DE5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9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A27928-847F-4C47-942D-F598FAF4F7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5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85949-41B7-4553-8CAD-C4DCB56FAC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6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6EE3C-7E5D-444C-AEF9-68B05CB52E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0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0F80C8-6BD7-4BE3-AB13-CFAC0D466DB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514B8-897E-417B-A347-B131B10D6F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1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3E5974-8CE0-4315-99CE-6D14AD8BED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17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9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804B9C8-B319-4352-B6BA-7675C0F4F6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19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19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19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9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ctr"/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AABE206-26AB-4116-BD45-450D87D1104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321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jpeg"/><Relationship Id="rId5" Type="http://schemas.openxmlformats.org/officeDocument/2006/relationships/image" Target="../media/image4.jpe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32656"/>
            <a:ext cx="5904656" cy="24482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Внедрение </a:t>
            </a:r>
            <a:r>
              <a:rPr lang="ru-RU" sz="2800" b="1" dirty="0" smtClean="0">
                <a:solidFill>
                  <a:srgbClr val="FFFF00"/>
                </a:solidFill>
              </a:rPr>
              <a:t>педагогической системы  </a:t>
            </a:r>
            <a:r>
              <a:rPr lang="ru-RU" sz="2800" b="1" dirty="0" smtClean="0">
                <a:solidFill>
                  <a:srgbClr val="FFFF00"/>
                </a:solidFill>
              </a:rPr>
              <a:t>Марии </a:t>
            </a:r>
            <a:r>
              <a:rPr lang="ru-RU" sz="2800" b="1" dirty="0" err="1" smtClean="0">
                <a:solidFill>
                  <a:srgbClr val="FFFF00"/>
                </a:solidFill>
              </a:rPr>
              <a:t>Монтессори</a:t>
            </a:r>
            <a:r>
              <a:rPr lang="ru-RU" sz="2800" b="1" dirty="0" smtClean="0">
                <a:solidFill>
                  <a:srgbClr val="FFFF00"/>
                </a:solidFill>
              </a:rPr>
              <a:t> в образовательном учреждении «Начальная школа-детский сад №44</a:t>
            </a:r>
            <a:r>
              <a:rPr lang="ru-RU" sz="2800" b="1" dirty="0" smtClean="0">
                <a:solidFill>
                  <a:srgbClr val="FFFF00"/>
                </a:solidFill>
              </a:rPr>
              <a:t>»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056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928100" y="6642100"/>
            <a:ext cx="215900" cy="2159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16" descr="foto0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3"/>
            <a:ext cx="4176464" cy="313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pic3_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68308"/>
            <a:ext cx="2987948" cy="4345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628775"/>
            <a:ext cx="4038600" cy="2879725"/>
          </a:xfrm>
          <a:solidFill>
            <a:schemeClr val="tx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chemeClr val="bg2"/>
                </a:solidFill>
                <a:effectLst/>
              </a:rPr>
              <a:t>В области сенсорного развития малыш может использовать свои чувства при изучении окружающего мира - с помощью материалов, находящихся здесь, он развивает свое зрение, осязание, вкус, обоняние, слух, а также имеет возможность потренироваться в различении температур, ощутить разницу в весе предметов, и конечно развить мускульную память</a:t>
            </a:r>
          </a:p>
        </p:txBody>
      </p:sp>
      <p:pic>
        <p:nvPicPr>
          <p:cNvPr id="175119" name="Picture 15" descr="r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20" name="Picture 16" descr="Avtob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00438"/>
            <a:ext cx="1655762" cy="1158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21" name="Picture 17" descr="soft_tr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3743325" cy="1377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22" name="Picture 18" descr="sumka_to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1822450" cy="2160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23" name="Picture 19" descr="kubik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1714500" cy="1463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26" name="Picture 22" descr="gorodk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2232025" cy="2232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27" name="Picture 23" descr="kovrkorz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84763"/>
            <a:ext cx="1744662" cy="11858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Сенсорная зона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7" name="Picture 5" descr="slogkv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1385888" cy="1981200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19" name="Picture 7" descr="kubiki_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5013325"/>
            <a:ext cx="1371600" cy="1485900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24" name="Picture 12" descr="tetris_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3573463"/>
            <a:ext cx="1512887" cy="1058862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37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55875" y="1484313"/>
            <a:ext cx="4038600" cy="3024187"/>
          </a:xfrm>
          <a:solidFill>
            <a:schemeClr val="tx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>
                <a:solidFill>
                  <a:schemeClr val="bg2"/>
                </a:solidFill>
                <a:effectLst/>
              </a:rPr>
              <a:t>Поработав с сенсорным материалом и научившись мыслить логично и точно, ребенок без труда переводит в математические термины уже хорошо знакомые ему понятия. Причем обучение математике проходит очень естественно: малыш просто живет в подготовленной среде, насквозь пропитанной математикой. </a:t>
            </a:r>
          </a:p>
        </p:txBody>
      </p:sp>
      <p:pic>
        <p:nvPicPr>
          <p:cNvPr id="243725" name="Picture 13" descr="sl_fi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933825"/>
            <a:ext cx="19812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27" name="Picture 15" descr="469_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12875"/>
            <a:ext cx="1506537" cy="1944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8" name="Picture 16" descr="mon2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68863"/>
            <a:ext cx="2592387" cy="166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9" name="Picture 17" descr="pupil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940300"/>
            <a:ext cx="1516062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23528" y="188640"/>
            <a:ext cx="8213725" cy="1031875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Математическая зона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4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24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23528" y="188640"/>
            <a:ext cx="8213725" cy="1031875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Космическая зона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5" name="Picture 4" descr="6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311525" cy="2298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6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378915" cy="2808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196751"/>
            <a:ext cx="4443385" cy="546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8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716463" y="2205038"/>
            <a:ext cx="4038600" cy="3679825"/>
          </a:xfrm>
          <a:solidFill>
            <a:schemeClr val="tx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bg2"/>
                </a:solidFill>
                <a:effectLst/>
              </a:rPr>
              <a:t>Упражнения жизненной практики имеют особое значение для маленьких детей (2,5-3,5 года). Здесь расположены материалы, с помощью которых ребенок учится следить за собой и своими вещами. Используя рамки с застежками (пуговицы, кнопки, молнии, пряжки, булавки, шнурки, банты и крючки), ребенок учится самостоятельно одеваться, пересыпать и переливать, мыть стол и даже полировать серебро.</a:t>
            </a:r>
          </a:p>
        </p:txBody>
      </p:sp>
      <p:pic>
        <p:nvPicPr>
          <p:cNvPr id="171031" name="Picture 23" descr="mon3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437063"/>
            <a:ext cx="2952750" cy="1895475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35" name="Picture 27" descr="19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9275"/>
            <a:ext cx="11938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36" name="Picture 28" descr="pic3_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567001"/>
            <a:ext cx="1722437" cy="2592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39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45" y="1557338"/>
            <a:ext cx="1619250" cy="2592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Практическая зона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43213" y="1628775"/>
            <a:ext cx="3671887" cy="4537075"/>
          </a:xfrm>
          <a:solidFill>
            <a:schemeClr val="tx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bg2"/>
                </a:solidFill>
                <a:effectLst/>
              </a:rPr>
              <a:t>Малышу как носителю языка необходимы материалы, служащие языковому развитию, без которого невозможен полноценный интеллектуальный рост. Здесь малыш получает возможность расширить свой словарный запас, познакомиться с буквами, обводя пальчиком шершавые буквы и рисуя на манной крупе, а также научиться составлять слова с помощью подвижного алфавита. </a:t>
            </a:r>
          </a:p>
        </p:txBody>
      </p:sp>
      <p:pic>
        <p:nvPicPr>
          <p:cNvPr id="176145" name="Picture 17" descr="book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341438"/>
            <a:ext cx="151130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53" name="Picture 25" descr="41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3141663"/>
            <a:ext cx="2160587" cy="3241675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54" name="Picture 26" descr="3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305050" cy="1538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5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2066925" cy="309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998" y="260648"/>
            <a:ext cx="8229600" cy="93632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Языковая зона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333" y="692696"/>
            <a:ext cx="7819067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FF"/>
              </a:buClr>
            </a:pPr>
            <a:r>
              <a:rPr lang="ru-RU" sz="1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ru-RU" sz="1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333" y="476673"/>
            <a:ext cx="78190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Феномен педагогики </a:t>
            </a:r>
            <a:r>
              <a:rPr lang="ru-RU" sz="2000" dirty="0" err="1">
                <a:solidFill>
                  <a:srgbClr val="7030A0"/>
                </a:solidFill>
                <a:latin typeface="Arial Black" pitchFamily="34" charset="0"/>
              </a:rPr>
              <a:t>Монтессори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 заключается в ее безграничной вере в природу ребенка, в ее стремлении исключить какое-либо авторитарное давление на формирующегося человека, а также в ориентации на свободную, самостоятельную, активную личность! </a:t>
            </a:r>
          </a:p>
        </p:txBody>
      </p:sp>
      <p:pic>
        <p:nvPicPr>
          <p:cNvPr id="1030" name="Picture 6" descr="http://image.tsn.ua/media/images2/original/Jan2012/383550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0" y="3617640"/>
            <a:ext cx="4684507" cy="2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57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333" y="692696"/>
            <a:ext cx="7819067" cy="91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FF"/>
              </a:buClr>
            </a:pPr>
            <a:r>
              <a:rPr lang="ru-RU" sz="4000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4000" kern="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4293096"/>
            <a:ext cx="873365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6666FF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82523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 txBox="1">
            <a:spLocks/>
          </p:cNvSpPr>
          <p:nvPr/>
        </p:nvSpPr>
        <p:spPr bwMode="auto">
          <a:xfrm>
            <a:off x="323850" y="6858000"/>
            <a:ext cx="734536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endParaRPr lang="ru-RU" sz="800">
              <a:solidFill>
                <a:schemeClr val="tx2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endParaRPr lang="ru-RU" sz="2400">
              <a:solidFill>
                <a:schemeClr val="tx2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endParaRPr lang="ru-RU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1763713" y="3995738"/>
            <a:ext cx="3671887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latin typeface="+mn-lt"/>
              </a:rPr>
              <a:t/>
            </a:r>
            <a:br>
              <a:rPr lang="ru-RU">
                <a:latin typeface="+mn-lt"/>
              </a:rPr>
            </a:br>
            <a:endParaRPr lang="ru-RU">
              <a:latin typeface="+mn-lt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881336"/>
          <a:ext cx="87129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4" name="Picture 18" descr="http://ds46.centerstart.ru/sites/ds46.centerstart.ru/files/no_5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4850" y="4652963"/>
            <a:ext cx="16938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A99CA9-75D1-48D1-A9AB-D9A0EBEA64D4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FF00">
                <a:alpha val="30000"/>
                <a:lumMod val="99000"/>
                <a:lumOff val="1000"/>
              </a:srgbClr>
            </a:gs>
            <a:gs pos="39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 bwMode="auto">
          <a:xfrm>
            <a:off x="3851920" y="-180693"/>
            <a:ext cx="4896544" cy="6842261"/>
          </a:xfrm>
          <a:prstGeom prst="horizontalScroll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9652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4" descr="М. Монтессор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3" y="3717032"/>
            <a:ext cx="2952750" cy="2630488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 bwMode="auto">
          <a:xfrm>
            <a:off x="4067944" y="764704"/>
            <a:ext cx="45571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FF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М.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Монтессори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(1870-1952) - итальянский педагог, врач. Первая женщина в Италии - доктор медицинских наук (1896).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Практическую деятельность начала в детской психиатрической клинике (1895-1898), где разработала метод развития органов чувств у умственно отсталых детей. Успех метода (воспитанники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Монтессори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наравне с другими детьми сдавали экзамены за курс начальной школы) позволил применить его к нормальным детям дошкольного возраста. Для внедрения своей системы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Монтессори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создавала дошкольные учреждения для детей 3-6 лет - "дома ребенка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63589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0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3716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Основная идея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методики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772816"/>
            <a:ext cx="8279581" cy="49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Главное в 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Arial Black" pitchFamily="34" charset="0"/>
              </a:rPr>
              <a:t>методике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Монтессори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-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это Ребенок, единственный в своем роде, уникальный и неповторимый. И, будучи единственным в своем роде, он имеет право на индивидуальную, рассчитанную на него одного систему обучения.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FFFF00"/>
                </a:solidFill>
                <a:effectLst/>
                <a:latin typeface="Arial Black" pitchFamily="34" charset="0"/>
              </a:rPr>
              <a:t>Методика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Монтессори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 предоставляет каждому ребенку поистине безграничную свободу выбора. Каждый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ребёнок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здесь может по собственному усмотрению решать, чем бы ему хотелось сегодня заняться: счетом, географией или чтением, постирать или посадить цветок. </a:t>
            </a:r>
          </a:p>
        </p:txBody>
      </p:sp>
    </p:spTree>
    <p:extLst>
      <p:ext uri="{BB962C8B-B14F-4D97-AF65-F5344CB8AC3E}">
        <p14:creationId xmlns:p14="http://schemas.microsoft.com/office/powerpoint/2010/main" val="199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638721" cy="11430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Главная форма воспитания и обучения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533900"/>
          </a:xfrm>
        </p:spPr>
        <p:txBody>
          <a:bodyPr/>
          <a:lstStyle/>
          <a:p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Самостоятельные индивидуальные занятия детей или специально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разработанные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</a:rPr>
              <a:t>Монтессори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индивидуальные занятия, 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основа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которых 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- сжатость, простота и объективность (т.е. максимальное сосредоточение ребенка на предмете занятий). </a:t>
            </a:r>
          </a:p>
        </p:txBody>
      </p:sp>
    </p:spTree>
    <p:extLst>
      <p:ext uri="{BB962C8B-B14F-4D97-AF65-F5344CB8AC3E}">
        <p14:creationId xmlns:p14="http://schemas.microsoft.com/office/powerpoint/2010/main" val="2419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33265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err="1" smtClean="0">
                <a:solidFill>
                  <a:srgbClr val="FFFF00"/>
                </a:solidFill>
                <a:latin typeface="Arial Black" pitchFamily="34" charset="0"/>
              </a:rPr>
              <a:t>Монтессори</a:t>
            </a:r>
            <a:r>
              <a:rPr lang="ru-RU" sz="5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5400" dirty="0">
                <a:solidFill>
                  <a:srgbClr val="FFFF00"/>
                </a:solidFill>
                <a:latin typeface="Arial Black" pitchFamily="34" charset="0"/>
              </a:rPr>
              <a:t>- педагог</a:t>
            </a:r>
          </a:p>
        </p:txBody>
      </p:sp>
      <p:pic>
        <p:nvPicPr>
          <p:cNvPr id="2050" name="Picture 2" descr="http://www.center-raduga.ru/upload/medialibrary/b25/IMG_3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3" y="213285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vb.ru/uploads/posts/2011-06/1308100177_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14023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136904" cy="604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err="1">
                <a:solidFill>
                  <a:srgbClr val="FFFF00"/>
                </a:solidFill>
                <a:latin typeface="Arial Black" pitchFamily="34" charset="0"/>
              </a:rPr>
              <a:t>Самопонимание</a:t>
            </a:r>
            <a:r>
              <a:rPr lang="ru-RU" sz="2000" b="1" dirty="0">
                <a:solidFill>
                  <a:srgbClr val="FFFF00"/>
                </a:solidFill>
                <a:latin typeface="Arial Black" pitchFamily="34" charset="0"/>
              </a:rPr>
              <a:t> взрослого в педагогике </a:t>
            </a:r>
            <a:r>
              <a:rPr lang="ru-RU" sz="2000" b="1" dirty="0" err="1">
                <a:solidFill>
                  <a:srgbClr val="FFFF00"/>
                </a:solidFill>
                <a:latin typeface="Arial Black" pitchFamily="34" charset="0"/>
              </a:rPr>
              <a:t>Монтессори</a:t>
            </a:r>
            <a:r>
              <a:rPr lang="ru-RU" sz="2000" b="1" dirty="0">
                <a:solidFill>
                  <a:srgbClr val="FFFF00"/>
                </a:solidFill>
                <a:latin typeface="Arial Black" pitchFamily="34" charset="0"/>
              </a:rPr>
              <a:t> — это роль помощника, сглаживающего для ребенка путь к самостоятельности в соответствии с принципом «Помоги мне сделать самому». </a:t>
            </a: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itchFamily="34" charset="0"/>
              </a:rPr>
            </a:br>
            <a:endParaRPr lang="ru-RU" sz="2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Процесс </a:t>
            </a: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обучения и познания происходит в ребенке, ребенок — сам свой учитель. Взрослый должен научиться вести ребенка к учению, чтобы потом самоустраниться и оставаться в роли наблюдателя, сопровождающего процесс познания у детей</a:t>
            </a:r>
          </a:p>
        </p:txBody>
      </p:sp>
    </p:spTree>
    <p:extLst>
      <p:ext uri="{BB962C8B-B14F-4D97-AF65-F5344CB8AC3E}">
        <p14:creationId xmlns:p14="http://schemas.microsoft.com/office/powerpoint/2010/main" val="18098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443841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подготавливает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среду для занятий;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рассказывает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и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показывает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детям способы правильной работы с материалом, чтобы быстро выполнять задания;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нейтрализует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факторы, которые мешают малышу заниматься;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ведёт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наблюдение за успехами ребенка, если он справляется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предлагает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ему задания чуть сложнее;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проводит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«работу» с родителями, объясняя им, как нужно правильно хвалить малыша, какие занятия проводить с ним дома.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2523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Монтессори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 педагог</a:t>
            </a:r>
          </a:p>
        </p:txBody>
      </p:sp>
    </p:spTree>
    <p:extLst>
      <p:ext uri="{BB962C8B-B14F-4D97-AF65-F5344CB8AC3E}">
        <p14:creationId xmlns:p14="http://schemas.microsoft.com/office/powerpoint/2010/main" val="916538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 bwMode="auto">
          <a:xfrm>
            <a:off x="3133813" y="2756514"/>
            <a:ext cx="3312368" cy="172819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998" y="260648"/>
            <a:ext cx="8229600" cy="93632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5 зон 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монтессори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-класса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 bwMode="auto">
          <a:xfrm>
            <a:off x="179512" y="1196752"/>
            <a:ext cx="3528392" cy="1872208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Практическая зона</a:t>
            </a:r>
          </a:p>
        </p:txBody>
      </p:sp>
      <p:sp>
        <p:nvSpPr>
          <p:cNvPr id="12" name="Выноска-облако 11"/>
          <p:cNvSpPr/>
          <p:nvPr/>
        </p:nvSpPr>
        <p:spPr bwMode="auto">
          <a:xfrm>
            <a:off x="611560" y="4484706"/>
            <a:ext cx="3096344" cy="1781206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Сенсорная зона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Выноска-облако 12"/>
          <p:cNvSpPr/>
          <p:nvPr/>
        </p:nvSpPr>
        <p:spPr bwMode="auto">
          <a:xfrm>
            <a:off x="5436096" y="4365104"/>
            <a:ext cx="3230485" cy="1792044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Космическая зона</a:t>
            </a:r>
          </a:p>
        </p:txBody>
      </p:sp>
      <p:sp>
        <p:nvSpPr>
          <p:cNvPr id="14" name="Выноска-облако 13"/>
          <p:cNvSpPr/>
          <p:nvPr/>
        </p:nvSpPr>
        <p:spPr bwMode="auto">
          <a:xfrm>
            <a:off x="5183561" y="1124744"/>
            <a:ext cx="3960439" cy="18002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Математическая зона</a:t>
            </a:r>
          </a:p>
        </p:txBody>
      </p:sp>
      <p:sp>
        <p:nvSpPr>
          <p:cNvPr id="15" name="Выноска-облако 14"/>
          <p:cNvSpPr/>
          <p:nvPr/>
        </p:nvSpPr>
        <p:spPr bwMode="auto">
          <a:xfrm>
            <a:off x="3203848" y="2780928"/>
            <a:ext cx="3240360" cy="1872208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Языковая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зона</a:t>
            </a:r>
          </a:p>
        </p:txBody>
      </p:sp>
    </p:spTree>
    <p:extLst>
      <p:ext uri="{BB962C8B-B14F-4D97-AF65-F5344CB8AC3E}">
        <p14:creationId xmlns:p14="http://schemas.microsoft.com/office/powerpoint/2010/main" val="1477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дагогическая система Марии Монтессор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Педагогическая система Марии Монтессори</Template>
  <TotalTime>338</TotalTime>
  <Words>575</Words>
  <Application>Microsoft Office PowerPoint</Application>
  <PresentationFormat>Экран (4:3)</PresentationFormat>
  <Paragraphs>51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Педагогическая система Марии Монтессори</vt:lpstr>
      <vt:lpstr>Textured</vt:lpstr>
      <vt:lpstr>Внедрение педагогической системы  Марии Монтессори в образовательном учреждении «Начальная школа-детский сад №44» </vt:lpstr>
      <vt:lpstr>Презентация PowerPoint</vt:lpstr>
      <vt:lpstr>Презентация PowerPoint</vt:lpstr>
      <vt:lpstr>Основная идея методики</vt:lpstr>
      <vt:lpstr>Главная форма воспитания и обучения </vt:lpstr>
      <vt:lpstr>Презентация PowerPoint</vt:lpstr>
      <vt:lpstr>Презентация PowerPoint</vt:lpstr>
      <vt:lpstr>Презентация PowerPoint</vt:lpstr>
      <vt:lpstr>5 зон монтессори -класса</vt:lpstr>
      <vt:lpstr>Презентация PowerPoint</vt:lpstr>
      <vt:lpstr>Математическая зона</vt:lpstr>
      <vt:lpstr>Космическая зона</vt:lpstr>
      <vt:lpstr>Практическая зона</vt:lpstr>
      <vt:lpstr>Языковая зона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система Марии Монтессори</dc:title>
  <dc:creator>Кухонный</dc:creator>
  <cp:lastModifiedBy>УВР-сад</cp:lastModifiedBy>
  <cp:revision>45</cp:revision>
  <dcterms:created xsi:type="dcterms:W3CDTF">2012-03-03T04:19:52Z</dcterms:created>
  <dcterms:modified xsi:type="dcterms:W3CDTF">2014-08-29T03:37:38Z</dcterms:modified>
</cp:coreProperties>
</file>